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64" r:id="rId2"/>
    <p:sldId id="397" r:id="rId3"/>
    <p:sldId id="398" r:id="rId4"/>
    <p:sldId id="399" r:id="rId5"/>
    <p:sldId id="400" r:id="rId6"/>
    <p:sldId id="401" r:id="rId7"/>
    <p:sldId id="402" r:id="rId8"/>
    <p:sldId id="403" r:id="rId9"/>
    <p:sldId id="404" r:id="rId10"/>
    <p:sldId id="405" r:id="rId11"/>
  </p:sldIdLst>
  <p:sldSz cx="10693400" cy="7561263"/>
  <p:notesSz cx="6811963" cy="9942513"/>
  <p:defaultTextStyle>
    <a:defPPr>
      <a:defRPr lang="de-CH"/>
    </a:defPPr>
    <a:lvl1pPr algn="l" rtl="0" eaLnBrk="0" fontAlgn="base" hangingPunct="0">
      <a:spcBef>
        <a:spcPts val="1200"/>
      </a:spcBef>
      <a:spcAft>
        <a:spcPct val="0"/>
      </a:spcAft>
      <a:buChar char="•"/>
      <a:defRPr sz="2400" kern="1200">
        <a:solidFill>
          <a:schemeClr val="tx1"/>
        </a:solidFill>
        <a:latin typeface="Calibri" pitchFamily="34" charset="0"/>
        <a:ea typeface="Arial Unicode MS" pitchFamily="34" charset="-128"/>
        <a:cs typeface="Arial Unicode MS" pitchFamily="34" charset="-128"/>
      </a:defRPr>
    </a:lvl1pPr>
    <a:lvl2pPr marL="457200" algn="l" rtl="0" eaLnBrk="0" fontAlgn="base" hangingPunct="0">
      <a:spcBef>
        <a:spcPts val="1200"/>
      </a:spcBef>
      <a:spcAft>
        <a:spcPct val="0"/>
      </a:spcAft>
      <a:buChar char="•"/>
      <a:defRPr sz="2400" kern="1200">
        <a:solidFill>
          <a:schemeClr val="tx1"/>
        </a:solidFill>
        <a:latin typeface="Calibri" pitchFamily="34" charset="0"/>
        <a:ea typeface="Arial Unicode MS" pitchFamily="34" charset="-128"/>
        <a:cs typeface="Arial Unicode MS" pitchFamily="34" charset="-128"/>
      </a:defRPr>
    </a:lvl2pPr>
    <a:lvl3pPr marL="914400" algn="l" rtl="0" eaLnBrk="0" fontAlgn="base" hangingPunct="0">
      <a:spcBef>
        <a:spcPts val="1200"/>
      </a:spcBef>
      <a:spcAft>
        <a:spcPct val="0"/>
      </a:spcAft>
      <a:buChar char="•"/>
      <a:defRPr sz="2400" kern="1200">
        <a:solidFill>
          <a:schemeClr val="tx1"/>
        </a:solidFill>
        <a:latin typeface="Calibri" pitchFamily="34" charset="0"/>
        <a:ea typeface="Arial Unicode MS" pitchFamily="34" charset="-128"/>
        <a:cs typeface="Arial Unicode MS" pitchFamily="34" charset="-128"/>
      </a:defRPr>
    </a:lvl3pPr>
    <a:lvl4pPr marL="1371600" algn="l" rtl="0" eaLnBrk="0" fontAlgn="base" hangingPunct="0">
      <a:spcBef>
        <a:spcPts val="1200"/>
      </a:spcBef>
      <a:spcAft>
        <a:spcPct val="0"/>
      </a:spcAft>
      <a:buChar char="•"/>
      <a:defRPr sz="2400" kern="1200">
        <a:solidFill>
          <a:schemeClr val="tx1"/>
        </a:solidFill>
        <a:latin typeface="Calibri" pitchFamily="34" charset="0"/>
        <a:ea typeface="Arial Unicode MS" pitchFamily="34" charset="-128"/>
        <a:cs typeface="Arial Unicode MS" pitchFamily="34" charset="-128"/>
      </a:defRPr>
    </a:lvl4pPr>
    <a:lvl5pPr marL="1828800" algn="l" rtl="0" eaLnBrk="0" fontAlgn="base" hangingPunct="0">
      <a:spcBef>
        <a:spcPts val="1200"/>
      </a:spcBef>
      <a:spcAft>
        <a:spcPct val="0"/>
      </a:spcAft>
      <a:buChar char="•"/>
      <a:defRPr sz="2400" kern="1200">
        <a:solidFill>
          <a:schemeClr val="tx1"/>
        </a:solidFill>
        <a:latin typeface="Calibri" pitchFamily="34" charset="0"/>
        <a:ea typeface="Arial Unicode MS" pitchFamily="34" charset="-128"/>
        <a:cs typeface="Arial Unicode MS" pitchFamily="34" charset="-128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Arial Unicode MS" pitchFamily="34" charset="-128"/>
        <a:cs typeface="Arial Unicode MS" pitchFamily="34" charset="-128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Arial Unicode MS" pitchFamily="34" charset="-128"/>
        <a:cs typeface="Arial Unicode MS" pitchFamily="34" charset="-128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Arial Unicode MS" pitchFamily="34" charset="-128"/>
        <a:cs typeface="Arial Unicode MS" pitchFamily="34" charset="-128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Arial Unicode MS" pitchFamily="34" charset="-128"/>
        <a:cs typeface="Arial Unicode MS" pitchFamily="34" charset="-128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77777"/>
    <a:srgbClr val="FFFFC5"/>
    <a:srgbClr val="FED500"/>
    <a:srgbClr val="FFFF3C"/>
    <a:srgbClr val="FF6614"/>
    <a:srgbClr val="3333CC"/>
    <a:srgbClr val="FF0000"/>
    <a:srgbClr val="2440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390" autoAdjust="0"/>
    <p:restoredTop sz="86400" autoAdjust="0"/>
  </p:normalViewPr>
  <p:slideViewPr>
    <p:cSldViewPr>
      <p:cViewPr varScale="1">
        <p:scale>
          <a:sx n="88" d="100"/>
          <a:sy n="88" d="100"/>
        </p:scale>
        <p:origin x="-2010" y="-102"/>
      </p:cViewPr>
      <p:guideLst>
        <p:guide orient="horz" pos="2381"/>
        <p:guide pos="336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52065" cy="4977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11" tIns="45756" rIns="91511" bIns="45756" numCol="1" anchor="t" anchorCtr="0" compatLnSpc="1">
            <a:prstTxWarp prst="textNoShape">
              <a:avLst/>
            </a:prstTxWarp>
          </a:bodyPr>
          <a:lstStyle>
            <a:lvl1pPr defTabSz="914785" eaLnBrk="1" hangingPunct="1">
              <a:spcBef>
                <a:spcPct val="0"/>
              </a:spcBef>
              <a:buFontTx/>
              <a:buNone/>
              <a:defRPr sz="1200">
                <a:latin typeface="Arial" charset="0"/>
              </a:defRPr>
            </a:lvl1pPr>
          </a:lstStyle>
          <a:p>
            <a:endParaRPr lang="de-CH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8289" y="0"/>
            <a:ext cx="2952065" cy="4977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11" tIns="45756" rIns="91511" bIns="45756" numCol="1" anchor="t" anchorCtr="0" compatLnSpc="1">
            <a:prstTxWarp prst="textNoShape">
              <a:avLst/>
            </a:prstTxWarp>
          </a:bodyPr>
          <a:lstStyle>
            <a:lvl1pPr algn="r" defTabSz="914785" eaLnBrk="1" hangingPunct="1">
              <a:spcBef>
                <a:spcPct val="0"/>
              </a:spcBef>
              <a:buFontTx/>
              <a:buNone/>
              <a:defRPr sz="1200">
                <a:latin typeface="Arial" charset="0"/>
              </a:defRPr>
            </a:lvl1pPr>
          </a:lstStyle>
          <a:p>
            <a:endParaRPr lang="de-CH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44742"/>
            <a:ext cx="2952065" cy="4961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11" tIns="45756" rIns="91511" bIns="45756" numCol="1" anchor="b" anchorCtr="0" compatLnSpc="1">
            <a:prstTxWarp prst="textNoShape">
              <a:avLst/>
            </a:prstTxWarp>
          </a:bodyPr>
          <a:lstStyle>
            <a:lvl1pPr defTabSz="914785" eaLnBrk="1" hangingPunct="1">
              <a:spcBef>
                <a:spcPct val="0"/>
              </a:spcBef>
              <a:buFontTx/>
              <a:buNone/>
              <a:defRPr sz="1200">
                <a:latin typeface="Arial" charset="0"/>
              </a:defRPr>
            </a:lvl1pPr>
          </a:lstStyle>
          <a:p>
            <a:endParaRPr lang="de-CH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8289" y="9444742"/>
            <a:ext cx="2952065" cy="4961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11" tIns="45756" rIns="91511" bIns="45756" numCol="1" anchor="b" anchorCtr="0" compatLnSpc="1">
            <a:prstTxWarp prst="textNoShape">
              <a:avLst/>
            </a:prstTxWarp>
          </a:bodyPr>
          <a:lstStyle>
            <a:lvl1pPr algn="r" defTabSz="914785" eaLnBrk="1" hangingPunct="1">
              <a:spcBef>
                <a:spcPct val="0"/>
              </a:spcBef>
              <a:buFontTx/>
              <a:buNone/>
              <a:defRPr sz="1200">
                <a:latin typeface="Arial" charset="0"/>
              </a:defRPr>
            </a:lvl1pPr>
          </a:lstStyle>
          <a:p>
            <a:fld id="{8E9B6629-603F-4611-AC95-5B3831ABCCB8}" type="slidenum">
              <a:rPr lang="de-CH"/>
              <a:pPr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1919990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52065" cy="4977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11" tIns="45756" rIns="91511" bIns="45756" numCol="1" anchor="t" anchorCtr="0" compatLnSpc="1">
            <a:prstTxWarp prst="textNoShape">
              <a:avLst/>
            </a:prstTxWarp>
          </a:bodyPr>
          <a:lstStyle>
            <a:lvl1pPr defTabSz="914785" eaLnBrk="1" hangingPunct="1">
              <a:spcBef>
                <a:spcPct val="0"/>
              </a:spcBef>
              <a:buFontTx/>
              <a:buNone/>
              <a:defRPr sz="1200">
                <a:latin typeface="Arial" charset="0"/>
              </a:defRPr>
            </a:lvl1pPr>
          </a:lstStyle>
          <a:p>
            <a:endParaRPr lang="de-CH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8289" y="0"/>
            <a:ext cx="2952065" cy="4977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11" tIns="45756" rIns="91511" bIns="45756" numCol="1" anchor="t" anchorCtr="0" compatLnSpc="1">
            <a:prstTxWarp prst="textNoShape">
              <a:avLst/>
            </a:prstTxWarp>
          </a:bodyPr>
          <a:lstStyle>
            <a:lvl1pPr algn="r" defTabSz="914785" eaLnBrk="1" hangingPunct="1">
              <a:spcBef>
                <a:spcPct val="0"/>
              </a:spcBef>
              <a:buFontTx/>
              <a:buNone/>
              <a:defRPr sz="1200">
                <a:latin typeface="Arial" charset="0"/>
              </a:defRPr>
            </a:lvl1pPr>
          </a:lstStyle>
          <a:p>
            <a:endParaRPr lang="de-CH"/>
          </a:p>
        </p:txBody>
      </p:sp>
      <p:sp>
        <p:nvSpPr>
          <p:cNvPr id="71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68350" y="742950"/>
            <a:ext cx="5275263" cy="3730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0876" y="4722371"/>
            <a:ext cx="5450214" cy="44767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11" tIns="45756" rIns="91511" bIns="4575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CH" smtClean="0"/>
              <a:t>Textmasterformate durch Klicken bearbeiten</a:t>
            </a:r>
          </a:p>
          <a:p>
            <a:pPr lvl="1"/>
            <a:r>
              <a:rPr lang="de-CH" smtClean="0"/>
              <a:t>Zweite Ebene</a:t>
            </a:r>
          </a:p>
          <a:p>
            <a:pPr lvl="2"/>
            <a:r>
              <a:rPr lang="de-CH" smtClean="0"/>
              <a:t>Dritte Ebene</a:t>
            </a:r>
          </a:p>
          <a:p>
            <a:pPr lvl="3"/>
            <a:r>
              <a:rPr lang="de-CH" smtClean="0"/>
              <a:t>Vierte Ebene</a:t>
            </a:r>
          </a:p>
          <a:p>
            <a:pPr lvl="4"/>
            <a:r>
              <a:rPr lang="de-CH" smtClean="0"/>
              <a:t>Fünfte Ebene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44742"/>
            <a:ext cx="2952065" cy="4961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11" tIns="45756" rIns="91511" bIns="45756" numCol="1" anchor="b" anchorCtr="0" compatLnSpc="1">
            <a:prstTxWarp prst="textNoShape">
              <a:avLst/>
            </a:prstTxWarp>
          </a:bodyPr>
          <a:lstStyle>
            <a:lvl1pPr defTabSz="914785" eaLnBrk="1" hangingPunct="1">
              <a:spcBef>
                <a:spcPct val="0"/>
              </a:spcBef>
              <a:buFontTx/>
              <a:buNone/>
              <a:defRPr sz="1200">
                <a:latin typeface="Arial" charset="0"/>
              </a:defRPr>
            </a:lvl1pPr>
          </a:lstStyle>
          <a:p>
            <a:endParaRPr lang="de-CH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8289" y="9444742"/>
            <a:ext cx="2952065" cy="4961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11" tIns="45756" rIns="91511" bIns="45756" numCol="1" anchor="b" anchorCtr="0" compatLnSpc="1">
            <a:prstTxWarp prst="textNoShape">
              <a:avLst/>
            </a:prstTxWarp>
          </a:bodyPr>
          <a:lstStyle>
            <a:lvl1pPr algn="r" defTabSz="914785" eaLnBrk="1" hangingPunct="1">
              <a:spcBef>
                <a:spcPct val="0"/>
              </a:spcBef>
              <a:buFontTx/>
              <a:buNone/>
              <a:defRPr sz="1200">
                <a:latin typeface="Arial" charset="0"/>
              </a:defRPr>
            </a:lvl1pPr>
          </a:lstStyle>
          <a:p>
            <a:fld id="{4AB71118-2C9A-467D-AA21-79AA428B6E13}" type="slidenum">
              <a:rPr lang="de-CH"/>
              <a:pPr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65189863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907B085-17C5-45B4-8B68-D52FFBF5936F}" type="slidenum">
              <a:rPr lang="de-CH"/>
              <a:pPr/>
              <a:t>1</a:t>
            </a:fld>
            <a:endParaRPr lang="de-CH"/>
          </a:p>
        </p:txBody>
      </p:sp>
      <p:sp>
        <p:nvSpPr>
          <p:cNvPr id="443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3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6083" name="Notizenplatzhalt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GB" smtClean="0"/>
              <a:t>Suter </a:t>
            </a:r>
          </a:p>
        </p:txBody>
      </p:sp>
      <p:sp>
        <p:nvSpPr>
          <p:cNvPr id="46084" name="Foliennummernplatzhalt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56596" eaLnBrk="0" hangingPunct="0">
              <a:defRPr sz="2100">
                <a:solidFill>
                  <a:schemeClr val="tx1"/>
                </a:solidFill>
                <a:latin typeface="Arial" charset="0"/>
              </a:defRPr>
            </a:lvl1pPr>
            <a:lvl2pPr marL="746145" indent="-286979" defTabSz="956596" eaLnBrk="0" hangingPunct="0">
              <a:defRPr sz="2100">
                <a:solidFill>
                  <a:schemeClr val="tx1"/>
                </a:solidFill>
                <a:latin typeface="Arial" charset="0"/>
              </a:defRPr>
            </a:lvl2pPr>
            <a:lvl3pPr marL="1147915" indent="-229583" defTabSz="956596" eaLnBrk="0" hangingPunct="0">
              <a:defRPr sz="2100">
                <a:solidFill>
                  <a:schemeClr val="tx1"/>
                </a:solidFill>
                <a:latin typeface="Arial" charset="0"/>
              </a:defRPr>
            </a:lvl3pPr>
            <a:lvl4pPr marL="1607081" indent="-229583" defTabSz="956596" eaLnBrk="0" hangingPunct="0">
              <a:defRPr sz="2100">
                <a:solidFill>
                  <a:schemeClr val="tx1"/>
                </a:solidFill>
                <a:latin typeface="Arial" charset="0"/>
              </a:defRPr>
            </a:lvl4pPr>
            <a:lvl5pPr marL="2066247" indent="-229583" defTabSz="956596" eaLnBrk="0" hangingPunct="0">
              <a:defRPr sz="2100">
                <a:solidFill>
                  <a:schemeClr val="tx1"/>
                </a:solidFill>
                <a:latin typeface="Arial" charset="0"/>
              </a:defRPr>
            </a:lvl5pPr>
            <a:lvl6pPr marL="2525413" indent="-229583" algn="r" defTabSz="956596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6pPr>
            <a:lvl7pPr marL="2984579" indent="-229583" algn="r" defTabSz="956596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7pPr>
            <a:lvl8pPr marL="3443745" indent="-229583" algn="r" defTabSz="956596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8pPr>
            <a:lvl9pPr marL="3902911" indent="-229583" algn="r" defTabSz="956596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9D9CDFC-6410-499C-964F-E42D1525DA97}" type="slidenum">
              <a:rPr lang="de-CH" sz="1300"/>
              <a:pPr eaLnBrk="1" hangingPunct="1"/>
              <a:t>2</a:t>
            </a:fld>
            <a:endParaRPr lang="de-CH" sz="13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01688" y="2349500"/>
            <a:ext cx="9090025" cy="1620838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603375" y="4284663"/>
            <a:ext cx="7486650" cy="193198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smtClean="0"/>
              <a:t>Formatvorlage des Untertitelmasters durch Klicken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368562451"/>
      </p:ext>
    </p:extLst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4988" y="303213"/>
            <a:ext cx="9623425" cy="1260475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534988" y="1763713"/>
            <a:ext cx="9623425" cy="49911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159817446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7753350" y="303213"/>
            <a:ext cx="2405063" cy="6451600"/>
          </a:xfrm>
          <a:prstGeom prst="rect">
            <a:avLst/>
          </a:prstGeo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534988" y="303213"/>
            <a:ext cx="7065962" cy="64516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24315122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el, Inhalt und 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4988" y="303213"/>
            <a:ext cx="9623425" cy="1260475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534988" y="1763713"/>
            <a:ext cx="4735512" cy="49911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Inhaltsplatzhalter 3"/>
          <p:cNvSpPr>
            <a:spLocks noGrp="1"/>
          </p:cNvSpPr>
          <p:nvPr>
            <p:ph sz="quarter" idx="2"/>
          </p:nvPr>
        </p:nvSpPr>
        <p:spPr>
          <a:xfrm>
            <a:off x="5422900" y="1763713"/>
            <a:ext cx="4735513" cy="24193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5" name="Inhaltsplatzhalter 4"/>
          <p:cNvSpPr>
            <a:spLocks noGrp="1"/>
          </p:cNvSpPr>
          <p:nvPr>
            <p:ph sz="quarter" idx="3"/>
          </p:nvPr>
        </p:nvSpPr>
        <p:spPr>
          <a:xfrm>
            <a:off x="5422900" y="4335463"/>
            <a:ext cx="4735513" cy="24193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710284789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670" y="302801"/>
            <a:ext cx="9624060" cy="1260211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534670" y="1764295"/>
            <a:ext cx="4722918" cy="49900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5435812" y="1764295"/>
            <a:ext cx="4722918" cy="241015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5435812" y="4342476"/>
            <a:ext cx="4722918" cy="241190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8221663" y="7197725"/>
            <a:ext cx="865187" cy="1793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5A463F-5F07-4EAE-A2AD-783C487DF447}" type="datetime1">
              <a:rPr lang="de-DE"/>
              <a:pPr>
                <a:defRPr/>
              </a:pPr>
              <a:t>30.07.2012</a:t>
            </a:fld>
            <a:endParaRPr lang="de-DE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736600" y="7197725"/>
            <a:ext cx="7485063" cy="1793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CH"/>
              <a:t>Herstellung von Silikon/Carbon- oder Glasfaser - Ringen oder Armbändern</a:t>
            </a:r>
            <a:endParaRPr lang="de-DE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9086850" y="7197725"/>
            <a:ext cx="863600" cy="1793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0E3323-17B6-48C0-A3D6-5B135A05A7FA}" type="slidenum">
              <a:rPr lang="en-AU"/>
              <a:pPr>
                <a:defRPr/>
              </a:pPr>
              <a:t>‹Nr.›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14479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4988" y="303213"/>
            <a:ext cx="9623425" cy="1260475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34988" y="1763713"/>
            <a:ext cx="9623425" cy="49911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826672479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44550" y="4859338"/>
            <a:ext cx="9090025" cy="15017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44550" y="3205163"/>
            <a:ext cx="9090025" cy="165417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721014089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4988" y="303213"/>
            <a:ext cx="9623425" cy="1260475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534988" y="1763713"/>
            <a:ext cx="4735512" cy="499110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5422900" y="1763713"/>
            <a:ext cx="4735513" cy="499110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091071348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4988" y="303213"/>
            <a:ext cx="9623425" cy="1260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534988" y="1692275"/>
            <a:ext cx="4724400" cy="70485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534988" y="2397125"/>
            <a:ext cx="4724400" cy="43576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5432425" y="1692275"/>
            <a:ext cx="4725988" cy="70485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5432425" y="2397125"/>
            <a:ext cx="4725988" cy="43576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237110612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4988" y="303213"/>
            <a:ext cx="9623425" cy="1260475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065246825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5782133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4988" y="301625"/>
            <a:ext cx="3517900" cy="1281113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181475" y="301625"/>
            <a:ext cx="5976938" cy="6453188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534988" y="1582738"/>
            <a:ext cx="3517900" cy="51720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733322251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095500" y="5292725"/>
            <a:ext cx="6416675" cy="625475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2095500" y="676275"/>
            <a:ext cx="6416675" cy="45354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CH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2095500" y="5918200"/>
            <a:ext cx="6416675" cy="8874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038760880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5" name="Rectangle 21"/>
          <p:cNvSpPr>
            <a:spLocks noChangeArrowheads="1"/>
          </p:cNvSpPr>
          <p:nvPr userDrawn="1"/>
        </p:nvSpPr>
        <p:spPr bwMode="auto">
          <a:xfrm>
            <a:off x="9883775" y="6840538"/>
            <a:ext cx="71438" cy="72072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/>
          <a:lstStyle/>
          <a:p>
            <a:endParaRPr lang="de-CH"/>
          </a:p>
        </p:txBody>
      </p:sp>
      <p:sp>
        <p:nvSpPr>
          <p:cNvPr id="1048" name="Text Box 24"/>
          <p:cNvSpPr txBox="1">
            <a:spLocks noChangeArrowheads="1"/>
          </p:cNvSpPr>
          <p:nvPr userDrawn="1"/>
        </p:nvSpPr>
        <p:spPr bwMode="auto">
          <a:xfrm>
            <a:off x="10025063" y="6781800"/>
            <a:ext cx="4318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1042988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1pPr>
            <a:lvl2pPr defTabSz="1042988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2pPr>
            <a:lvl3pPr defTabSz="1042988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3pPr>
            <a:lvl4pPr defTabSz="1042988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4pPr>
            <a:lvl5pPr defTabSz="1042988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5pPr>
            <a:lvl6pPr defTabSz="10429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defTabSz="10429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defTabSz="10429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defTabSz="10429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FontTx/>
              <a:buNone/>
            </a:pPr>
            <a:fld id="{7F08506D-317C-479B-9039-88CCCAD4BA47}" type="slidenum">
              <a:rPr lang="de-DE" sz="1600" b="1">
                <a:solidFill>
                  <a:srgbClr val="244061"/>
                </a:solidFill>
                <a:latin typeface="Calibri" pitchFamily="34" charset="0"/>
              </a:rPr>
              <a:pPr>
                <a:buFontTx/>
                <a:buNone/>
              </a:pPr>
              <a:t>‹Nr.›</a:t>
            </a:fld>
            <a:endParaRPr lang="de-CH" sz="1600">
              <a:solidFill>
                <a:srgbClr val="244061"/>
              </a:solidFill>
              <a:latin typeface="Calibri" pitchFamily="34" charset="0"/>
            </a:endParaRPr>
          </a:p>
        </p:txBody>
      </p:sp>
      <p:pic>
        <p:nvPicPr>
          <p:cNvPr id="1050" name="Picture 26" descr="Logo_fhnw_10mm"/>
          <p:cNvPicPr>
            <a:picLocks noChangeAspect="1" noChangeArrowheads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850" y="180975"/>
            <a:ext cx="1873250" cy="428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Grafik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3163" y="252239"/>
            <a:ext cx="896551" cy="97728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 spd="med"/>
  <p:timing>
    <p:tnLst>
      <p:par>
        <p:cTn id="1" dur="indefinite" restart="never" nodeType="tmRoot"/>
      </p:par>
    </p:tnLst>
  </p:timing>
  <p:txStyles>
    <p:titleStyle>
      <a:lvl1pPr algn="l" defTabSz="1042988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+mj-lt"/>
          <a:ea typeface="+mj-ea"/>
          <a:cs typeface="+mj-cs"/>
        </a:defRPr>
      </a:lvl1pPr>
      <a:lvl2pPr algn="l" defTabSz="1042988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</a:defRPr>
      </a:lvl2pPr>
      <a:lvl3pPr algn="l" defTabSz="1042988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</a:defRPr>
      </a:lvl3pPr>
      <a:lvl4pPr algn="l" defTabSz="1042988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</a:defRPr>
      </a:lvl4pPr>
      <a:lvl5pPr algn="l" defTabSz="1042988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</a:defRPr>
      </a:lvl5pPr>
      <a:lvl6pPr marL="457200" algn="l" defTabSz="1042988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</a:defRPr>
      </a:lvl6pPr>
      <a:lvl7pPr marL="914400" algn="l" defTabSz="1042988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</a:defRPr>
      </a:lvl7pPr>
      <a:lvl8pPr marL="1371600" algn="l" defTabSz="1042988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</a:defRPr>
      </a:lvl8pPr>
      <a:lvl9pPr marL="1828800" algn="l" defTabSz="1042988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</a:defRPr>
      </a:lvl9pPr>
    </p:titleStyle>
    <p:bodyStyle>
      <a:lvl1pPr algn="l" defTabSz="1042988" rtl="0" fontAlgn="base">
        <a:lnSpc>
          <a:spcPct val="115000"/>
        </a:lnSpc>
        <a:spcBef>
          <a:spcPct val="100000"/>
        </a:spcBef>
        <a:spcAft>
          <a:spcPct val="0"/>
        </a:spcAft>
        <a:defRPr sz="2000" b="1">
          <a:solidFill>
            <a:schemeClr val="tx1"/>
          </a:solidFill>
          <a:latin typeface="+mn-lt"/>
          <a:ea typeface="+mn-ea"/>
          <a:cs typeface="+mn-cs"/>
        </a:defRPr>
      </a:lvl1pPr>
      <a:lvl2pPr marL="352425" indent="-171450" algn="l" defTabSz="1042988" rtl="0" fontAlgn="base">
        <a:lnSpc>
          <a:spcPct val="115000"/>
        </a:lnSpc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2pPr>
      <a:lvl3pPr marL="712788" indent="-169863" algn="l" defTabSz="1042988" rtl="0" fontAlgn="base">
        <a:lnSpc>
          <a:spcPct val="115000"/>
        </a:lnSpc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3pPr>
      <a:lvl4pPr marL="1073150" indent="-180975" algn="l" defTabSz="1042988" rtl="0" fontAlgn="base">
        <a:lnSpc>
          <a:spcPct val="115000"/>
        </a:lnSpc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4pPr>
      <a:lvl5pPr marL="1431925" indent="-179388" algn="l" defTabSz="1042988" rtl="0" fontAlgn="base">
        <a:lnSpc>
          <a:spcPct val="115000"/>
        </a:lnSpc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5pPr>
      <a:lvl6pPr marL="1889125" indent="-179388" algn="l" defTabSz="1042988" rtl="0" fontAlgn="base">
        <a:lnSpc>
          <a:spcPct val="115000"/>
        </a:lnSpc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6pPr>
      <a:lvl7pPr marL="2346325" indent="-179388" algn="l" defTabSz="1042988" rtl="0" fontAlgn="base">
        <a:lnSpc>
          <a:spcPct val="115000"/>
        </a:lnSpc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7pPr>
      <a:lvl8pPr marL="2803525" indent="-179388" algn="l" defTabSz="1042988" rtl="0" fontAlgn="base">
        <a:lnSpc>
          <a:spcPct val="115000"/>
        </a:lnSpc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8pPr>
      <a:lvl9pPr marL="3260725" indent="-179388" algn="l" defTabSz="1042988" rtl="0" fontAlgn="base">
        <a:lnSpc>
          <a:spcPct val="115000"/>
        </a:lnSpc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7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378" name="Rectangle 10"/>
          <p:cNvSpPr>
            <a:spLocks noChangeArrowheads="1"/>
          </p:cNvSpPr>
          <p:nvPr/>
        </p:nvSpPr>
        <p:spPr bwMode="auto">
          <a:xfrm>
            <a:off x="1385888" y="3204567"/>
            <a:ext cx="7988300" cy="280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1042988" eaLnBrk="1" hangingPunct="1">
              <a:spcBef>
                <a:spcPct val="0"/>
              </a:spcBef>
              <a:buFontTx/>
              <a:buNone/>
            </a:pPr>
            <a:r>
              <a:rPr lang="de-CH" sz="4000" b="1" dirty="0" smtClean="0"/>
              <a:t>Silikon/</a:t>
            </a:r>
            <a:r>
              <a:rPr lang="de-CH" sz="4000" b="1" dirty="0" err="1" smtClean="0"/>
              <a:t>Carbonfaser</a:t>
            </a:r>
            <a:r>
              <a:rPr lang="de-CH" sz="4000" b="1" dirty="0" smtClean="0"/>
              <a:t>-Fingerringe</a:t>
            </a:r>
            <a:endParaRPr lang="de-CH" sz="4000" b="1" dirty="0" smtClean="0"/>
          </a:p>
          <a:p>
            <a:pPr defTabSz="1042988" eaLnBrk="1" hangingPunct="1">
              <a:spcBef>
                <a:spcPct val="0"/>
              </a:spcBef>
              <a:buFontTx/>
              <a:buNone/>
            </a:pPr>
            <a:r>
              <a:rPr lang="de-CH" sz="4000" b="1" dirty="0" smtClean="0"/>
              <a:t>(Bauanleitung)</a:t>
            </a:r>
          </a:p>
          <a:p>
            <a:pPr marL="0" indent="0" eaLnBrk="1" hangingPunct="1">
              <a:spcBef>
                <a:spcPct val="0"/>
              </a:spcBef>
              <a:buNone/>
            </a:pPr>
            <a:endParaRPr lang="de-CH" sz="2800" dirty="0" smtClean="0"/>
          </a:p>
          <a:p>
            <a:pPr marL="0" indent="0" eaLnBrk="1" hangingPunct="1">
              <a:spcBef>
                <a:spcPct val="0"/>
              </a:spcBef>
              <a:buNone/>
            </a:pPr>
            <a:r>
              <a:rPr lang="de-CH" sz="2800" dirty="0" smtClean="0"/>
              <a:t>Russell Bennett, Sara </a:t>
            </a:r>
            <a:r>
              <a:rPr lang="de-CH" sz="2800" dirty="0" err="1" smtClean="0"/>
              <a:t>Fortea</a:t>
            </a:r>
            <a:r>
              <a:rPr lang="de-CH" sz="2800" dirty="0" smtClean="0"/>
              <a:t>, Christian Rytka, Florian </a:t>
            </a:r>
            <a:r>
              <a:rPr lang="de-CH" sz="2800" dirty="0" err="1" smtClean="0"/>
              <a:t>Würsch</a:t>
            </a:r>
            <a:r>
              <a:rPr lang="de-CH" sz="2800" dirty="0" smtClean="0"/>
              <a:t> (IKT)</a:t>
            </a:r>
            <a:r>
              <a:rPr lang="de-CH" sz="4000" b="1" dirty="0">
                <a:solidFill>
                  <a:schemeClr val="tx2"/>
                </a:solidFill>
              </a:rPr>
              <a:t/>
            </a:r>
            <a:br>
              <a:rPr lang="de-CH" sz="4000" b="1" dirty="0">
                <a:solidFill>
                  <a:schemeClr val="tx2"/>
                </a:solidFill>
              </a:rPr>
            </a:br>
            <a:endParaRPr lang="de-CH" sz="20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4"/>
          <p:cNvSpPr>
            <a:spLocks noGrp="1" noChangeArrowheads="1"/>
          </p:cNvSpPr>
          <p:nvPr>
            <p:ph type="title"/>
          </p:nvPr>
        </p:nvSpPr>
        <p:spPr>
          <a:xfrm>
            <a:off x="538163" y="1133475"/>
            <a:ext cx="5168577" cy="630238"/>
          </a:xfrm>
        </p:spPr>
        <p:txBody>
          <a:bodyPr/>
          <a:lstStyle/>
          <a:p>
            <a:pPr eaLnBrk="1" hangingPunct="1"/>
            <a:r>
              <a:rPr lang="en-US" sz="2800" dirty="0" err="1" smtClean="0">
                <a:latin typeface="Calibri" pitchFamily="34" charset="0"/>
                <a:cs typeface="Calibri" pitchFamily="34" charset="0"/>
              </a:rPr>
              <a:t>Anprobieren</a:t>
            </a:r>
            <a:r>
              <a:rPr lang="en-US" sz="28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en-US" sz="2800" dirty="0" err="1" smtClean="0">
                <a:latin typeface="Calibri" pitchFamily="34" charset="0"/>
                <a:cs typeface="Calibri" pitchFamily="34" charset="0"/>
              </a:rPr>
              <a:t>Freude</a:t>
            </a:r>
            <a:r>
              <a:rPr lang="en-US" sz="2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 smtClean="0">
                <a:latin typeface="Calibri" pitchFamily="34" charset="0"/>
                <a:cs typeface="Calibri" pitchFamily="34" charset="0"/>
              </a:rPr>
              <a:t>haben</a:t>
            </a:r>
            <a:r>
              <a:rPr lang="en-US" sz="2800" dirty="0" smtClean="0">
                <a:latin typeface="Calibri" pitchFamily="34" charset="0"/>
                <a:cs typeface="Calibri" pitchFamily="34" charset="0"/>
              </a:rPr>
              <a:t>!</a:t>
            </a:r>
            <a:endParaRPr lang="en-US" sz="28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8435" name="Picture 1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8550" y="1980431"/>
            <a:ext cx="8429625" cy="5203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750" y="1980431"/>
            <a:ext cx="2419350" cy="302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91419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4"/>
          <p:cNvSpPr>
            <a:spLocks noGrp="1" noChangeArrowheads="1"/>
          </p:cNvSpPr>
          <p:nvPr>
            <p:ph type="title"/>
          </p:nvPr>
        </p:nvSpPr>
        <p:spPr>
          <a:xfrm>
            <a:off x="306388" y="846138"/>
            <a:ext cx="9144000" cy="630237"/>
          </a:xfrm>
        </p:spPr>
        <p:txBody>
          <a:bodyPr/>
          <a:lstStyle/>
          <a:p>
            <a:pPr eaLnBrk="1" hangingPunct="1"/>
            <a:r>
              <a:rPr lang="en-US" sz="2800" dirty="0" err="1" smtClean="0">
                <a:latin typeface="Calibri" pitchFamily="34" charset="0"/>
                <a:cs typeface="Calibri" pitchFamily="34" charset="0"/>
              </a:rPr>
              <a:t>Schneiden</a:t>
            </a:r>
            <a:r>
              <a:rPr lang="en-US" sz="2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smtClean="0">
                <a:latin typeface="Calibri" pitchFamily="34" charset="0"/>
                <a:cs typeface="Calibri" pitchFamily="34" charset="0"/>
              </a:rPr>
              <a:t>von </a:t>
            </a:r>
            <a:r>
              <a:rPr lang="en-US" sz="2800" dirty="0" err="1" smtClean="0">
                <a:latin typeface="Calibri" pitchFamily="34" charset="0"/>
                <a:cs typeface="Calibri" pitchFamily="34" charset="0"/>
              </a:rPr>
              <a:t>Fasern</a:t>
            </a:r>
            <a:endParaRPr lang="en-US" sz="28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0243" name="Picture 3" descr="U:\lesson plan\method\2012-01-17 09.57.1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159" y="2844526"/>
            <a:ext cx="4075528" cy="36007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1" descr="U:\lesson plan\method\2012-01-16 14.30.3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4910" y="2844526"/>
            <a:ext cx="4592270" cy="36007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5" name="Textfeld 2"/>
          <p:cNvSpPr txBox="1">
            <a:spLocks noChangeArrowheads="1"/>
          </p:cNvSpPr>
          <p:nvPr/>
        </p:nvSpPr>
        <p:spPr bwMode="auto">
          <a:xfrm>
            <a:off x="381000" y="1560513"/>
            <a:ext cx="8136073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>
              <a:buNone/>
            </a:pPr>
            <a:r>
              <a:rPr lang="en-GB" sz="2000" dirty="0">
                <a:latin typeface="Calibri" pitchFamily="34" charset="0"/>
                <a:cs typeface="Calibri" pitchFamily="34" charset="0"/>
              </a:rPr>
              <a:t>1. Material (</a:t>
            </a:r>
            <a:r>
              <a:rPr lang="en-GB" sz="2000" dirty="0" err="1">
                <a:latin typeface="Calibri" pitchFamily="34" charset="0"/>
                <a:cs typeface="Calibri" pitchFamily="34" charset="0"/>
              </a:rPr>
              <a:t>Glas</a:t>
            </a:r>
            <a:r>
              <a:rPr lang="en-GB" sz="2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GB" sz="2000" dirty="0" err="1">
                <a:latin typeface="Calibri" pitchFamily="34" charset="0"/>
                <a:cs typeface="Calibri" pitchFamily="34" charset="0"/>
              </a:rPr>
              <a:t>oder</a:t>
            </a:r>
            <a:r>
              <a:rPr lang="en-GB" sz="2000" dirty="0">
                <a:latin typeface="Calibri" pitchFamily="34" charset="0"/>
                <a:cs typeface="Calibri" pitchFamily="34" charset="0"/>
              </a:rPr>
              <a:t> Carbon)  </a:t>
            </a:r>
            <a:r>
              <a:rPr lang="en-GB" sz="2000" dirty="0" err="1">
                <a:latin typeface="Calibri" pitchFamily="34" charset="0"/>
                <a:cs typeface="Calibri" pitchFamily="34" charset="0"/>
              </a:rPr>
              <a:t>wählen</a:t>
            </a:r>
            <a:r>
              <a:rPr lang="en-GB" sz="2000" dirty="0">
                <a:latin typeface="Calibri" pitchFamily="34" charset="0"/>
                <a:cs typeface="Calibri" pitchFamily="34" charset="0"/>
              </a:rPr>
              <a:t>, </a:t>
            </a:r>
            <a:r>
              <a:rPr lang="en-GB" sz="2000" dirty="0" err="1">
                <a:latin typeface="Calibri" pitchFamily="34" charset="0"/>
                <a:cs typeface="Calibri" pitchFamily="34" charset="0"/>
              </a:rPr>
              <a:t>Breite</a:t>
            </a:r>
            <a:r>
              <a:rPr lang="en-GB" sz="2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GB" sz="2000" dirty="0" err="1">
                <a:latin typeface="Calibri" pitchFamily="34" charset="0"/>
                <a:cs typeface="Calibri" pitchFamily="34" charset="0"/>
              </a:rPr>
              <a:t>vom</a:t>
            </a:r>
            <a:r>
              <a:rPr lang="en-GB" sz="2000" dirty="0">
                <a:latin typeface="Calibri" pitchFamily="34" charset="0"/>
                <a:cs typeface="Calibri" pitchFamily="34" charset="0"/>
              </a:rPr>
              <a:t> Ring </a:t>
            </a:r>
            <a:r>
              <a:rPr lang="en-GB" sz="2000" dirty="0" err="1" smtClean="0">
                <a:latin typeface="Calibri" pitchFamily="34" charset="0"/>
                <a:cs typeface="Calibri" pitchFamily="34" charset="0"/>
              </a:rPr>
              <a:t>festlegen</a:t>
            </a:r>
            <a:endParaRPr lang="en-GB" sz="2000" dirty="0">
              <a:latin typeface="Calibri" pitchFamily="34" charset="0"/>
              <a:cs typeface="Calibri" pitchFamily="34" charset="0"/>
            </a:endParaRPr>
          </a:p>
          <a:p>
            <a:pPr algn="l" eaLnBrk="1" hangingPunct="1">
              <a:buNone/>
            </a:pPr>
            <a:r>
              <a:rPr lang="en-GB" sz="2000" dirty="0">
                <a:latin typeface="Calibri" pitchFamily="34" charset="0"/>
                <a:cs typeface="Calibri" pitchFamily="34" charset="0"/>
              </a:rPr>
              <a:t>2. </a:t>
            </a:r>
            <a:r>
              <a:rPr lang="en-GB" sz="2000" dirty="0" err="1">
                <a:latin typeface="Calibri" pitchFamily="34" charset="0"/>
                <a:cs typeface="Calibri" pitchFamily="34" charset="0"/>
              </a:rPr>
              <a:t>Markieren</a:t>
            </a:r>
            <a:r>
              <a:rPr lang="en-GB" sz="2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GB" sz="2000" dirty="0">
                <a:latin typeface="Calibri" pitchFamily="34" charset="0"/>
                <a:cs typeface="Calibri" pitchFamily="34" charset="0"/>
                <a:sym typeface="Wingdings" pitchFamily="2" charset="2"/>
              </a:rPr>
              <a:t> </a:t>
            </a:r>
            <a:r>
              <a:rPr lang="en-GB" sz="2000" dirty="0" err="1">
                <a:latin typeface="Calibri" pitchFamily="34" charset="0"/>
                <a:cs typeface="Calibri" pitchFamily="34" charset="0"/>
                <a:sym typeface="Wingdings" pitchFamily="2" charset="2"/>
              </a:rPr>
              <a:t>Abkleben</a:t>
            </a:r>
            <a:r>
              <a:rPr lang="en-GB" sz="2000" dirty="0">
                <a:latin typeface="Calibri" pitchFamily="34" charset="0"/>
                <a:cs typeface="Calibri" pitchFamily="34" charset="0"/>
                <a:sym typeface="Wingdings" pitchFamily="2" charset="2"/>
              </a:rPr>
              <a:t> </a:t>
            </a:r>
            <a:r>
              <a:rPr lang="en-GB" sz="2000" dirty="0" err="1">
                <a:latin typeface="Calibri" pitchFamily="34" charset="0"/>
                <a:cs typeface="Calibri" pitchFamily="34" charset="0"/>
                <a:sym typeface="Wingdings" pitchFamily="2" charset="2"/>
              </a:rPr>
              <a:t>mit</a:t>
            </a:r>
            <a:r>
              <a:rPr lang="en-GB" sz="2000" dirty="0">
                <a:latin typeface="Calibri" pitchFamily="34" charset="0"/>
                <a:cs typeface="Calibri" pitchFamily="34" charset="0"/>
                <a:sym typeface="Wingdings" pitchFamily="2" charset="2"/>
              </a:rPr>
              <a:t> </a:t>
            </a:r>
            <a:r>
              <a:rPr lang="en-GB" sz="2000" dirty="0" err="1">
                <a:latin typeface="Calibri" pitchFamily="34" charset="0"/>
                <a:cs typeface="Calibri" pitchFamily="34" charset="0"/>
                <a:sym typeface="Wingdings" pitchFamily="2" charset="2"/>
              </a:rPr>
              <a:t>Papierklebeband</a:t>
            </a:r>
            <a:r>
              <a:rPr lang="en-GB" sz="2000" dirty="0">
                <a:latin typeface="Calibri" pitchFamily="34" charset="0"/>
                <a:cs typeface="Calibri" pitchFamily="34" charset="0"/>
                <a:sym typeface="Wingdings" pitchFamily="2" charset="2"/>
              </a:rPr>
              <a:t> </a:t>
            </a:r>
            <a:r>
              <a:rPr lang="en-GB" sz="2000" dirty="0" err="1">
                <a:latin typeface="Calibri" pitchFamily="34" charset="0"/>
                <a:cs typeface="Calibri" pitchFamily="34" charset="0"/>
                <a:sym typeface="Wingdings" pitchFamily="2" charset="2"/>
              </a:rPr>
              <a:t>oder</a:t>
            </a:r>
            <a:r>
              <a:rPr lang="en-GB" sz="2000" dirty="0">
                <a:latin typeface="Calibri" pitchFamily="34" charset="0"/>
                <a:cs typeface="Calibri" pitchFamily="34" charset="0"/>
                <a:sym typeface="Wingdings" pitchFamily="2" charset="2"/>
              </a:rPr>
              <a:t> </a:t>
            </a:r>
            <a:r>
              <a:rPr lang="en-GB" sz="2000" dirty="0" err="1">
                <a:latin typeface="Calibri" pitchFamily="34" charset="0"/>
                <a:cs typeface="Calibri" pitchFamily="34" charset="0"/>
                <a:sym typeface="Wingdings" pitchFamily="2" charset="2"/>
              </a:rPr>
              <a:t>Tesafilm</a:t>
            </a:r>
            <a:r>
              <a:rPr lang="en-GB" sz="2000" dirty="0">
                <a:latin typeface="Calibri" pitchFamily="34" charset="0"/>
                <a:cs typeface="Calibri" pitchFamily="34" charset="0"/>
                <a:sym typeface="Wingdings" pitchFamily="2" charset="2"/>
              </a:rPr>
              <a:t>  </a:t>
            </a:r>
            <a:r>
              <a:rPr lang="en-GB" sz="2000" dirty="0" err="1" smtClean="0">
                <a:latin typeface="Calibri" pitchFamily="34" charset="0"/>
                <a:cs typeface="Calibri" pitchFamily="34" charset="0"/>
                <a:sym typeface="Wingdings" pitchFamily="2" charset="2"/>
              </a:rPr>
              <a:t>Schneiden</a:t>
            </a:r>
            <a:r>
              <a:rPr lang="en-GB" sz="2000" dirty="0">
                <a:latin typeface="Calibri" pitchFamily="34" charset="0"/>
                <a:cs typeface="Calibri" pitchFamily="34" charset="0"/>
                <a:sym typeface="Wingdings" pitchFamily="2" charset="2"/>
              </a:rPr>
              <a:t/>
            </a:r>
            <a:br>
              <a:rPr lang="en-GB" sz="2000" dirty="0">
                <a:latin typeface="Calibri" pitchFamily="34" charset="0"/>
                <a:cs typeface="Calibri" pitchFamily="34" charset="0"/>
                <a:sym typeface="Wingdings" pitchFamily="2" charset="2"/>
              </a:rPr>
            </a:br>
            <a:r>
              <a:rPr lang="en-GB" sz="2000" dirty="0">
                <a:latin typeface="Calibri" pitchFamily="34" charset="0"/>
                <a:cs typeface="Calibri" pitchFamily="34" charset="0"/>
                <a:sym typeface="Wingdings" pitchFamily="2" charset="2"/>
              </a:rPr>
              <a:t>Das </a:t>
            </a:r>
            <a:r>
              <a:rPr lang="en-GB" sz="2000" dirty="0" err="1">
                <a:latin typeface="Calibri" pitchFamily="34" charset="0"/>
                <a:cs typeface="Calibri" pitchFamily="34" charset="0"/>
                <a:sym typeface="Wingdings" pitchFamily="2" charset="2"/>
              </a:rPr>
              <a:t>Abkleben</a:t>
            </a:r>
            <a:r>
              <a:rPr lang="en-GB" sz="2000" dirty="0">
                <a:latin typeface="Calibri" pitchFamily="34" charset="0"/>
                <a:cs typeface="Calibri" pitchFamily="34" charset="0"/>
                <a:sym typeface="Wingdings" pitchFamily="2" charset="2"/>
              </a:rPr>
              <a:t> </a:t>
            </a:r>
            <a:r>
              <a:rPr lang="en-GB" sz="2000" dirty="0" err="1">
                <a:latin typeface="Calibri" pitchFamily="34" charset="0"/>
                <a:cs typeface="Calibri" pitchFamily="34" charset="0"/>
                <a:sym typeface="Wingdings" pitchFamily="2" charset="2"/>
              </a:rPr>
              <a:t>verhindert</a:t>
            </a:r>
            <a:r>
              <a:rPr lang="en-GB" sz="2000" dirty="0">
                <a:latin typeface="Calibri" pitchFamily="34" charset="0"/>
                <a:cs typeface="Calibri" pitchFamily="34" charset="0"/>
                <a:sym typeface="Wingdings" pitchFamily="2" charset="2"/>
              </a:rPr>
              <a:t> das </a:t>
            </a:r>
            <a:r>
              <a:rPr lang="en-GB" sz="2000" dirty="0" err="1">
                <a:latin typeface="Calibri" pitchFamily="34" charset="0"/>
                <a:cs typeface="Calibri" pitchFamily="34" charset="0"/>
                <a:sym typeface="Wingdings" pitchFamily="2" charset="2"/>
              </a:rPr>
              <a:t>Ausfransen</a:t>
            </a:r>
            <a:r>
              <a:rPr lang="en-GB" sz="2000" dirty="0">
                <a:latin typeface="Calibri" pitchFamily="34" charset="0"/>
                <a:cs typeface="Calibri" pitchFamily="34" charset="0"/>
                <a:sym typeface="Wingdings" pitchFamily="2" charset="2"/>
              </a:rPr>
              <a:t> der </a:t>
            </a:r>
            <a:r>
              <a:rPr lang="en-GB" sz="2000" dirty="0" err="1">
                <a:latin typeface="Calibri" pitchFamily="34" charset="0"/>
                <a:cs typeface="Calibri" pitchFamily="34" charset="0"/>
                <a:sym typeface="Wingdings" pitchFamily="2" charset="2"/>
              </a:rPr>
              <a:t>Fasern</a:t>
            </a:r>
            <a:r>
              <a:rPr lang="en-GB" sz="2000" dirty="0">
                <a:latin typeface="Calibri" pitchFamily="34" charset="0"/>
                <a:cs typeface="Calibri" pitchFamily="34" charset="0"/>
                <a:sym typeface="Wingdings" pitchFamily="2" charset="2"/>
              </a:rPr>
              <a:t>!</a:t>
            </a:r>
            <a:endParaRPr lang="en-GB" sz="2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0249" name="Textfeld 1"/>
          <p:cNvSpPr txBox="1">
            <a:spLocks noChangeArrowheads="1"/>
          </p:cNvSpPr>
          <p:nvPr/>
        </p:nvSpPr>
        <p:spPr bwMode="auto">
          <a:xfrm>
            <a:off x="2630488" y="6601137"/>
            <a:ext cx="711829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>
              <a:buNone/>
            </a:pPr>
            <a:r>
              <a:rPr lang="en-GB" sz="2000" dirty="0" err="1" smtClean="0">
                <a:latin typeface="Calibri" pitchFamily="34" charset="0"/>
                <a:cs typeface="Calibri" pitchFamily="34" charset="0"/>
              </a:rPr>
              <a:t>Für</a:t>
            </a:r>
            <a:r>
              <a:rPr lang="en-GB" sz="2000" dirty="0" smtClean="0">
                <a:latin typeface="Calibri" pitchFamily="34" charset="0"/>
                <a:cs typeface="Calibri" pitchFamily="34" charset="0"/>
              </a:rPr>
              <a:t> die </a:t>
            </a:r>
            <a:r>
              <a:rPr lang="en-GB" sz="2000" dirty="0" err="1">
                <a:latin typeface="Calibri" pitchFamily="34" charset="0"/>
                <a:cs typeface="Calibri" pitchFamily="34" charset="0"/>
              </a:rPr>
              <a:t>direkte</a:t>
            </a:r>
            <a:r>
              <a:rPr lang="en-GB" sz="2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GB" sz="2000" dirty="0" err="1">
                <a:latin typeface="Calibri" pitchFamily="34" charset="0"/>
                <a:cs typeface="Calibri" pitchFamily="34" charset="0"/>
              </a:rPr>
              <a:t>Stabwicklung</a:t>
            </a:r>
            <a:r>
              <a:rPr lang="en-GB" sz="2000" dirty="0">
                <a:latin typeface="Calibri" pitchFamily="34" charset="0"/>
                <a:cs typeface="Calibri" pitchFamily="34" charset="0"/>
              </a:rPr>
              <a:t> die </a:t>
            </a:r>
            <a:r>
              <a:rPr lang="en-GB" sz="2000" dirty="0" err="1">
                <a:latin typeface="Calibri" pitchFamily="34" charset="0"/>
                <a:cs typeface="Calibri" pitchFamily="34" charset="0"/>
              </a:rPr>
              <a:t>Enden</a:t>
            </a:r>
            <a:r>
              <a:rPr lang="en-GB" sz="2000" dirty="0">
                <a:latin typeface="Calibri" pitchFamily="34" charset="0"/>
                <a:cs typeface="Calibri" pitchFamily="34" charset="0"/>
              </a:rPr>
              <a:t> des </a:t>
            </a:r>
            <a:r>
              <a:rPr lang="en-GB" sz="2000" dirty="0" err="1">
                <a:latin typeface="Calibri" pitchFamily="34" charset="0"/>
                <a:cs typeface="Calibri" pitchFamily="34" charset="0"/>
              </a:rPr>
              <a:t>Vorformlings</a:t>
            </a:r>
            <a:r>
              <a:rPr lang="en-GB" sz="2000" dirty="0">
                <a:latin typeface="Calibri" pitchFamily="34" charset="0"/>
                <a:cs typeface="Calibri" pitchFamily="34" charset="0"/>
              </a:rPr>
              <a:t/>
            </a:r>
            <a:br>
              <a:rPr lang="en-GB" sz="2000" dirty="0">
                <a:latin typeface="Calibri" pitchFamily="34" charset="0"/>
                <a:cs typeface="Calibri" pitchFamily="34" charset="0"/>
              </a:rPr>
            </a:br>
            <a:r>
              <a:rPr lang="en-GB" sz="2000" dirty="0" err="1">
                <a:latin typeface="Calibri" pitchFamily="34" charset="0"/>
                <a:cs typeface="Calibri" pitchFamily="34" charset="0"/>
              </a:rPr>
              <a:t>nicht</a:t>
            </a:r>
            <a:r>
              <a:rPr lang="en-GB" sz="2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GB" sz="2000" dirty="0" err="1">
                <a:latin typeface="Calibri" pitchFamily="34" charset="0"/>
                <a:cs typeface="Calibri" pitchFamily="34" charset="0"/>
              </a:rPr>
              <a:t>abkleben</a:t>
            </a:r>
            <a:r>
              <a:rPr lang="en-GB" sz="2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GB" sz="2000" dirty="0" err="1">
                <a:latin typeface="Calibri" pitchFamily="34" charset="0"/>
                <a:cs typeface="Calibri" pitchFamily="34" charset="0"/>
              </a:rPr>
              <a:t>oder</a:t>
            </a:r>
            <a:r>
              <a:rPr lang="en-GB" sz="2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GB" sz="2000" dirty="0" err="1">
                <a:latin typeface="Calibri" pitchFamily="34" charset="0"/>
                <a:cs typeface="Calibri" pitchFamily="34" charset="0"/>
              </a:rPr>
              <a:t>zumindest</a:t>
            </a:r>
            <a:r>
              <a:rPr lang="en-GB" sz="2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GB" sz="2000" dirty="0" err="1">
                <a:latin typeface="Calibri" pitchFamily="34" charset="0"/>
                <a:cs typeface="Calibri" pitchFamily="34" charset="0"/>
              </a:rPr>
              <a:t>transparenten</a:t>
            </a:r>
            <a:r>
              <a:rPr lang="en-GB" sz="2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GB" sz="2000" dirty="0" err="1">
                <a:latin typeface="Calibri" pitchFamily="34" charset="0"/>
                <a:cs typeface="Calibri" pitchFamily="34" charset="0"/>
              </a:rPr>
              <a:t>Tesafilm</a:t>
            </a:r>
            <a:r>
              <a:rPr lang="en-GB" sz="2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GB" sz="2000" dirty="0" err="1" smtClean="0">
                <a:latin typeface="Calibri" pitchFamily="34" charset="0"/>
                <a:cs typeface="Calibri" pitchFamily="34" charset="0"/>
              </a:rPr>
              <a:t>verwenden</a:t>
            </a:r>
            <a:r>
              <a:rPr lang="en-GB" sz="2000" dirty="0" smtClean="0">
                <a:latin typeface="Calibri" pitchFamily="34" charset="0"/>
                <a:cs typeface="Calibri" pitchFamily="34" charset="0"/>
              </a:rPr>
              <a:t>!</a:t>
            </a:r>
            <a:endParaRPr lang="en-GB" sz="2000" dirty="0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10250" name="Gerade Verbindung mit Pfeil 3"/>
          <p:cNvCxnSpPr>
            <a:cxnSpLocks noChangeShapeType="1"/>
          </p:cNvCxnSpPr>
          <p:nvPr/>
        </p:nvCxnSpPr>
        <p:spPr bwMode="auto">
          <a:xfrm flipH="1">
            <a:off x="9163050" y="2484487"/>
            <a:ext cx="360114" cy="2447876"/>
          </a:xfrm>
          <a:prstGeom prst="straightConnector1">
            <a:avLst/>
          </a:prstGeom>
          <a:noFill/>
          <a:ln w="19050" algn="ctr">
            <a:solidFill>
              <a:srgbClr val="FF0000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10251" name="Picture 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188" y="6570974"/>
            <a:ext cx="131445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0252" name="Gerade Verbindung mit Pfeil 2"/>
          <p:cNvCxnSpPr>
            <a:cxnSpLocks noChangeShapeType="1"/>
            <a:stCxn id="10249" idx="1"/>
            <a:endCxn id="10251" idx="0"/>
          </p:cNvCxnSpPr>
          <p:nvPr/>
        </p:nvCxnSpPr>
        <p:spPr bwMode="auto">
          <a:xfrm flipH="1" flipV="1">
            <a:off x="1395413" y="6570974"/>
            <a:ext cx="1235075" cy="384106"/>
          </a:xfrm>
          <a:prstGeom prst="straightConnector1">
            <a:avLst/>
          </a:prstGeom>
          <a:noFill/>
          <a:ln w="19050" algn="ctr">
            <a:solidFill>
              <a:srgbClr val="00B050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10253" name="Picture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4413" y="4789488"/>
            <a:ext cx="1381125" cy="1257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0254" name="Gerade Verbindung mit Pfeil 3"/>
          <p:cNvCxnSpPr>
            <a:cxnSpLocks noChangeShapeType="1"/>
          </p:cNvCxnSpPr>
          <p:nvPr/>
        </p:nvCxnSpPr>
        <p:spPr bwMode="auto">
          <a:xfrm flipH="1" flipV="1">
            <a:off x="5130081" y="5183188"/>
            <a:ext cx="1728787" cy="1406525"/>
          </a:xfrm>
          <a:prstGeom prst="straightConnector1">
            <a:avLst/>
          </a:prstGeom>
          <a:noFill/>
          <a:ln w="19050" algn="ctr">
            <a:solidFill>
              <a:srgbClr val="00B050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7" name="Textfeld 1"/>
          <p:cNvSpPr txBox="1">
            <a:spLocks noChangeArrowheads="1"/>
          </p:cNvSpPr>
          <p:nvPr/>
        </p:nvSpPr>
        <p:spPr bwMode="auto">
          <a:xfrm>
            <a:off x="9232702" y="1976656"/>
            <a:ext cx="88267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>
              <a:buNone/>
            </a:pPr>
            <a:r>
              <a:rPr lang="en-GB" sz="2000" b="1" dirty="0" err="1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falsch</a:t>
            </a:r>
            <a:r>
              <a:rPr lang="en-GB" sz="20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!</a:t>
            </a:r>
            <a:endParaRPr lang="en-GB" sz="2000" b="1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3350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4"/>
          <p:cNvSpPr>
            <a:spLocks noGrp="1" noChangeArrowheads="1"/>
          </p:cNvSpPr>
          <p:nvPr>
            <p:ph type="title"/>
          </p:nvPr>
        </p:nvSpPr>
        <p:spPr>
          <a:xfrm>
            <a:off x="543619" y="846138"/>
            <a:ext cx="9699625" cy="630237"/>
          </a:xfrm>
        </p:spPr>
        <p:txBody>
          <a:bodyPr/>
          <a:lstStyle/>
          <a:p>
            <a:pPr eaLnBrk="1" hangingPunct="1"/>
            <a:r>
              <a:rPr lang="en-US" sz="2800" dirty="0" err="1" smtClean="0">
                <a:latin typeface="Calibri" pitchFamily="34" charset="0"/>
                <a:cs typeface="Calibri" pitchFamily="34" charset="0"/>
              </a:rPr>
              <a:t>Silikon</a:t>
            </a:r>
            <a:r>
              <a:rPr lang="en-US" sz="2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 smtClean="0">
                <a:latin typeface="Calibri" pitchFamily="34" charset="0"/>
                <a:cs typeface="Calibri" pitchFamily="34" charset="0"/>
              </a:rPr>
              <a:t>anmischen</a:t>
            </a:r>
            <a:endParaRPr lang="en-US" sz="280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Textfeld 4"/>
          <p:cNvSpPr txBox="1"/>
          <p:nvPr/>
        </p:nvSpPr>
        <p:spPr>
          <a:xfrm>
            <a:off x="522288" y="1476375"/>
            <a:ext cx="6937412" cy="31700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de-CH" sz="2000" dirty="0">
                <a:cs typeface="Calibri" pitchFamily="34" charset="0"/>
              </a:rPr>
              <a:t>10g Part A mit 10g Part B vermischen = 20g Gesamtmenge / Teil</a:t>
            </a:r>
          </a:p>
          <a:p>
            <a:pPr algn="l">
              <a:defRPr/>
            </a:pPr>
            <a:r>
              <a:rPr lang="de-CH" sz="2000" dirty="0" smtClean="0">
                <a:cs typeface="Calibri" pitchFamily="34" charset="0"/>
                <a:sym typeface="Wingdings" pitchFamily="2" charset="2"/>
              </a:rPr>
              <a:t>Nur </a:t>
            </a:r>
            <a:r>
              <a:rPr lang="de-CH" sz="2000" dirty="0">
                <a:cs typeface="Calibri" pitchFamily="34" charset="0"/>
                <a:sym typeface="Wingdings" pitchFamily="2" charset="2"/>
              </a:rPr>
              <a:t>einen (Holz)-Stab je Komponente </a:t>
            </a:r>
            <a:r>
              <a:rPr lang="de-CH" sz="2000" dirty="0" smtClean="0">
                <a:cs typeface="Calibri" pitchFamily="34" charset="0"/>
                <a:sym typeface="Wingdings" pitchFamily="2" charset="2"/>
              </a:rPr>
              <a:t>verwenden!</a:t>
            </a:r>
          </a:p>
          <a:p>
            <a:pPr algn="l">
              <a:defRPr/>
            </a:pPr>
            <a:r>
              <a:rPr lang="de-CH" sz="2000" dirty="0" smtClean="0">
                <a:cs typeface="Calibri" pitchFamily="34" charset="0"/>
                <a:sym typeface="Wingdings" pitchFamily="2" charset="2"/>
              </a:rPr>
              <a:t>Gut </a:t>
            </a:r>
            <a:r>
              <a:rPr lang="de-CH" sz="2000" dirty="0">
                <a:cs typeface="Calibri" pitchFamily="34" charset="0"/>
                <a:sym typeface="Wingdings" pitchFamily="2" charset="2"/>
              </a:rPr>
              <a:t>vermischen, möglichst ohne Luftblasen</a:t>
            </a:r>
          </a:p>
          <a:p>
            <a:pPr algn="l">
              <a:defRPr/>
            </a:pPr>
            <a:endParaRPr lang="de-CH" sz="2000" dirty="0">
              <a:cs typeface="Calibri" pitchFamily="34" charset="0"/>
              <a:sym typeface="Wingdings" pitchFamily="2" charset="2"/>
            </a:endParaRPr>
          </a:p>
          <a:p>
            <a:pPr algn="l">
              <a:defRPr/>
            </a:pPr>
            <a:endParaRPr lang="de-CH" sz="2000" dirty="0">
              <a:cs typeface="Calibri" pitchFamily="34" charset="0"/>
              <a:sym typeface="Wingdings" pitchFamily="2" charset="2"/>
            </a:endParaRPr>
          </a:p>
          <a:p>
            <a:pPr marL="342900" indent="-342900" algn="l">
              <a:buFontTx/>
              <a:buAutoNum type="arabicPeriod"/>
              <a:defRPr/>
            </a:pPr>
            <a:endParaRPr lang="de-CH" sz="2000" dirty="0">
              <a:cs typeface="Calibri" pitchFamily="34" charset="0"/>
            </a:endParaRPr>
          </a:p>
          <a:p>
            <a:pPr algn="l">
              <a:defRPr/>
            </a:pPr>
            <a:endParaRPr lang="en-GB" sz="2000" dirty="0">
              <a:cs typeface="Calibri" pitchFamily="34" charset="0"/>
            </a:endParaRPr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6260" y="2977799"/>
            <a:ext cx="3653182" cy="37725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272" name="Textfeld 1"/>
          <p:cNvSpPr txBox="1">
            <a:spLocks noChangeArrowheads="1"/>
          </p:cNvSpPr>
          <p:nvPr/>
        </p:nvSpPr>
        <p:spPr bwMode="auto">
          <a:xfrm>
            <a:off x="5850756" y="3564607"/>
            <a:ext cx="4496039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>
              <a:buNone/>
            </a:pPr>
            <a:r>
              <a:rPr lang="en-GB" sz="1800" dirty="0">
                <a:latin typeface="Calibri" pitchFamily="34" charset="0"/>
                <a:cs typeface="Calibri" pitchFamily="34" charset="0"/>
              </a:rPr>
              <a:t>Das </a:t>
            </a:r>
            <a:r>
              <a:rPr lang="en-GB" sz="1800" dirty="0" err="1">
                <a:latin typeface="Calibri" pitchFamily="34" charset="0"/>
                <a:cs typeface="Calibri" pitchFamily="34" charset="0"/>
              </a:rPr>
              <a:t>Silikon</a:t>
            </a:r>
            <a:r>
              <a:rPr lang="en-GB" sz="1800" dirty="0">
                <a:latin typeface="Calibri" pitchFamily="34" charset="0"/>
                <a:cs typeface="Calibri" pitchFamily="34" charset="0"/>
              </a:rPr>
              <a:t> von </a:t>
            </a:r>
            <a:r>
              <a:rPr lang="en-GB" sz="1800" dirty="0" err="1">
                <a:latin typeface="Calibri" pitchFamily="34" charset="0"/>
                <a:cs typeface="Calibri" pitchFamily="34" charset="0"/>
              </a:rPr>
              <a:t>Zitzmann</a:t>
            </a:r>
            <a:r>
              <a:rPr lang="en-GB" sz="1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GB" sz="1800" dirty="0" err="1">
                <a:latin typeface="Calibri" pitchFamily="34" charset="0"/>
                <a:cs typeface="Calibri" pitchFamily="34" charset="0"/>
              </a:rPr>
              <a:t>Zentrale</a:t>
            </a:r>
            <a:r>
              <a:rPr lang="en-GB" sz="1800" dirty="0">
                <a:latin typeface="Calibri" pitchFamily="34" charset="0"/>
                <a:cs typeface="Calibri" pitchFamily="34" charset="0"/>
              </a:rPr>
              <a:t> </a:t>
            </a:r>
            <a:r>
              <a:rPr lang="de-DE" sz="1800" dirty="0">
                <a:latin typeface="Calibri" pitchFamily="34" charset="0"/>
                <a:cs typeface="Calibri" pitchFamily="34" charset="0"/>
              </a:rPr>
              <a:t>RTV/HR20</a:t>
            </a:r>
            <a:r>
              <a:rPr lang="en-GB" sz="1800" dirty="0">
                <a:latin typeface="Calibri" pitchFamily="34" charset="0"/>
                <a:cs typeface="Calibri" pitchFamily="34" charset="0"/>
              </a:rPr>
              <a:t> </a:t>
            </a:r>
            <a:br>
              <a:rPr lang="en-GB" sz="1800" dirty="0">
                <a:latin typeface="Calibri" pitchFamily="34" charset="0"/>
                <a:cs typeface="Calibri" pitchFamily="34" charset="0"/>
              </a:rPr>
            </a:br>
            <a:r>
              <a:rPr lang="en-GB" sz="1800" dirty="0" err="1">
                <a:latin typeface="Calibri" pitchFamily="34" charset="0"/>
                <a:cs typeface="Calibri" pitchFamily="34" charset="0"/>
              </a:rPr>
              <a:t>reagiert</a:t>
            </a:r>
            <a:r>
              <a:rPr lang="en-GB" sz="1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GB" sz="1800" dirty="0" err="1">
                <a:latin typeface="Calibri" pitchFamily="34" charset="0"/>
                <a:cs typeface="Calibri" pitchFamily="34" charset="0"/>
              </a:rPr>
              <a:t>bei</a:t>
            </a:r>
            <a:r>
              <a:rPr lang="en-GB" sz="1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GB" sz="1800" dirty="0" err="1">
                <a:latin typeface="Calibri" pitchFamily="34" charset="0"/>
                <a:cs typeface="Calibri" pitchFamily="34" charset="0"/>
              </a:rPr>
              <a:t>Raumtemperatur</a:t>
            </a:r>
            <a:r>
              <a:rPr lang="en-GB" sz="1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GB" sz="1800" dirty="0" err="1">
                <a:latin typeface="Calibri" pitchFamily="34" charset="0"/>
                <a:cs typeface="Calibri" pitchFamily="34" charset="0"/>
              </a:rPr>
              <a:t>relativ</a:t>
            </a:r>
            <a:r>
              <a:rPr lang="en-GB" sz="1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GB" sz="1800" dirty="0" err="1">
                <a:latin typeface="Calibri" pitchFamily="34" charset="0"/>
                <a:cs typeface="Calibri" pitchFamily="34" charset="0"/>
              </a:rPr>
              <a:t>langsam</a:t>
            </a:r>
            <a:r>
              <a:rPr lang="en-GB" sz="1800" dirty="0">
                <a:latin typeface="Calibri" pitchFamily="34" charset="0"/>
                <a:cs typeface="Calibri" pitchFamily="34" charset="0"/>
              </a:rPr>
              <a:t> </a:t>
            </a:r>
            <a:br>
              <a:rPr lang="en-GB" sz="1800" dirty="0">
                <a:latin typeface="Calibri" pitchFamily="34" charset="0"/>
                <a:cs typeface="Calibri" pitchFamily="34" charset="0"/>
              </a:rPr>
            </a:br>
            <a:r>
              <a:rPr lang="en-GB" sz="1800" dirty="0">
                <a:latin typeface="Calibri" pitchFamily="34" charset="0"/>
                <a:cs typeface="Calibri" pitchFamily="34" charset="0"/>
              </a:rPr>
              <a:t>(</a:t>
            </a:r>
            <a:r>
              <a:rPr lang="en-GB" sz="1800" dirty="0" err="1">
                <a:latin typeface="Calibri" pitchFamily="34" charset="0"/>
                <a:cs typeface="Calibri" pitchFamily="34" charset="0"/>
              </a:rPr>
              <a:t>bis</a:t>
            </a:r>
            <a:r>
              <a:rPr lang="en-GB" sz="1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GB" sz="1800" dirty="0" err="1">
                <a:latin typeface="Calibri" pitchFamily="34" charset="0"/>
                <a:cs typeface="Calibri" pitchFamily="34" charset="0"/>
              </a:rPr>
              <a:t>zu</a:t>
            </a:r>
            <a:r>
              <a:rPr lang="en-GB" sz="1800" dirty="0">
                <a:latin typeface="Calibri" pitchFamily="34" charset="0"/>
                <a:cs typeface="Calibri" pitchFamily="34" charset="0"/>
              </a:rPr>
              <a:t> 1 Tag). </a:t>
            </a:r>
            <a:br>
              <a:rPr lang="en-GB" sz="1800" dirty="0">
                <a:latin typeface="Calibri" pitchFamily="34" charset="0"/>
                <a:cs typeface="Calibri" pitchFamily="34" charset="0"/>
              </a:rPr>
            </a:br>
            <a:r>
              <a:rPr lang="en-GB" sz="1800" dirty="0" err="1">
                <a:latin typeface="Calibri" pitchFamily="34" charset="0"/>
                <a:cs typeface="Calibri" pitchFamily="34" charset="0"/>
              </a:rPr>
              <a:t>Durch</a:t>
            </a:r>
            <a:r>
              <a:rPr lang="en-GB" sz="1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GB" sz="1800" dirty="0" err="1">
                <a:latin typeface="Calibri" pitchFamily="34" charset="0"/>
                <a:cs typeface="Calibri" pitchFamily="34" charset="0"/>
              </a:rPr>
              <a:t>Erhöhung</a:t>
            </a:r>
            <a:r>
              <a:rPr lang="en-GB" sz="1800" dirty="0">
                <a:latin typeface="Calibri" pitchFamily="34" charset="0"/>
                <a:cs typeface="Calibri" pitchFamily="34" charset="0"/>
              </a:rPr>
              <a:t> der </a:t>
            </a:r>
            <a:r>
              <a:rPr lang="en-GB" sz="1800" dirty="0" err="1">
                <a:latin typeface="Calibri" pitchFamily="34" charset="0"/>
                <a:cs typeface="Calibri" pitchFamily="34" charset="0"/>
              </a:rPr>
              <a:t>Temperatur</a:t>
            </a:r>
            <a:r>
              <a:rPr lang="en-GB" sz="1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GB" sz="1800" dirty="0" err="1">
                <a:latin typeface="Calibri" pitchFamily="34" charset="0"/>
                <a:cs typeface="Calibri" pitchFamily="34" charset="0"/>
              </a:rPr>
              <a:t>kann</a:t>
            </a:r>
            <a:r>
              <a:rPr lang="en-GB" sz="1800" dirty="0">
                <a:latin typeface="Calibri" pitchFamily="34" charset="0"/>
                <a:cs typeface="Calibri" pitchFamily="34" charset="0"/>
              </a:rPr>
              <a:t> die</a:t>
            </a:r>
            <a:br>
              <a:rPr lang="en-GB" sz="1800" dirty="0">
                <a:latin typeface="Calibri" pitchFamily="34" charset="0"/>
                <a:cs typeface="Calibri" pitchFamily="34" charset="0"/>
              </a:rPr>
            </a:br>
            <a:r>
              <a:rPr lang="en-GB" sz="1800" dirty="0" err="1">
                <a:latin typeface="Calibri" pitchFamily="34" charset="0"/>
                <a:cs typeface="Calibri" pitchFamily="34" charset="0"/>
              </a:rPr>
              <a:t>Reaktion</a:t>
            </a:r>
            <a:r>
              <a:rPr lang="en-GB" sz="1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GB" sz="1800" dirty="0" err="1">
                <a:latin typeface="Calibri" pitchFamily="34" charset="0"/>
                <a:cs typeface="Calibri" pitchFamily="34" charset="0"/>
              </a:rPr>
              <a:t>beschleunigt</a:t>
            </a:r>
            <a:r>
              <a:rPr lang="en-GB" sz="1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GB" sz="1800" dirty="0" err="1">
                <a:latin typeface="Calibri" pitchFamily="34" charset="0"/>
                <a:cs typeface="Calibri" pitchFamily="34" charset="0"/>
              </a:rPr>
              <a:t>werden</a:t>
            </a:r>
            <a:r>
              <a:rPr lang="en-GB" sz="1800" dirty="0" smtClean="0">
                <a:latin typeface="Calibri" pitchFamily="34" charset="0"/>
                <a:cs typeface="Calibri" pitchFamily="34" charset="0"/>
              </a:rPr>
              <a:t>.</a:t>
            </a:r>
            <a:endParaRPr lang="en-GB" sz="1800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2423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4"/>
          <p:cNvSpPr>
            <a:spLocks noGrp="1" noChangeArrowheads="1"/>
          </p:cNvSpPr>
          <p:nvPr>
            <p:ph type="title"/>
          </p:nvPr>
        </p:nvSpPr>
        <p:spPr>
          <a:xfrm>
            <a:off x="610641" y="900113"/>
            <a:ext cx="7472363" cy="487362"/>
          </a:xfrm>
        </p:spPr>
        <p:txBody>
          <a:bodyPr/>
          <a:lstStyle/>
          <a:p>
            <a:pPr eaLnBrk="1" hangingPunct="1"/>
            <a:r>
              <a:rPr lang="en-US" sz="2800" dirty="0" err="1" smtClean="0">
                <a:latin typeface="Calibri" pitchFamily="34" charset="0"/>
                <a:cs typeface="Calibri" pitchFamily="34" charset="0"/>
              </a:rPr>
              <a:t>Imprägnierten</a:t>
            </a:r>
            <a:r>
              <a:rPr lang="en-US" sz="2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 smtClean="0">
                <a:latin typeface="Calibri" pitchFamily="34" charset="0"/>
                <a:cs typeface="Calibri" pitchFamily="34" charset="0"/>
              </a:rPr>
              <a:t>Vorformling</a:t>
            </a:r>
            <a:r>
              <a:rPr lang="en-US" sz="2800" dirty="0" smtClean="0">
                <a:latin typeface="Calibri" pitchFamily="34" charset="0"/>
                <a:cs typeface="Calibri" pitchFamily="34" charset="0"/>
              </a:rPr>
              <a:t> um den Stab </a:t>
            </a:r>
            <a:r>
              <a:rPr lang="en-US" sz="2800" dirty="0" err="1" smtClean="0">
                <a:latin typeface="Calibri" pitchFamily="34" charset="0"/>
                <a:cs typeface="Calibri" pitchFamily="34" charset="0"/>
              </a:rPr>
              <a:t>wickeln</a:t>
            </a:r>
            <a:endParaRPr lang="en-US" sz="280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1267" name="Textfeld 1"/>
          <p:cNvSpPr txBox="1">
            <a:spLocks noChangeArrowheads="1"/>
          </p:cNvSpPr>
          <p:nvPr/>
        </p:nvSpPr>
        <p:spPr bwMode="auto">
          <a:xfrm>
            <a:off x="4408488" y="1716088"/>
            <a:ext cx="5547865" cy="492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 eaLnBrk="0" hangingPunct="0">
              <a:defRPr sz="2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>
              <a:buFontTx/>
              <a:buAutoNum type="arabicPeriod"/>
              <a:defRPr/>
            </a:pPr>
            <a:r>
              <a:rPr lang="de-CH" sz="1800" dirty="0" smtClean="0">
                <a:latin typeface="Calibri" pitchFamily="34" charset="0"/>
                <a:cs typeface="Calibri" pitchFamily="34" charset="0"/>
              </a:rPr>
              <a:t>Metallstab mit Antihaftfolie umwickeln</a:t>
            </a:r>
            <a:br>
              <a:rPr lang="de-CH" sz="1800" dirty="0" smtClean="0">
                <a:latin typeface="Calibri" pitchFamily="34" charset="0"/>
                <a:cs typeface="Calibri" pitchFamily="34" charset="0"/>
              </a:rPr>
            </a:br>
            <a:r>
              <a:rPr lang="de-CH" sz="1800" dirty="0" smtClean="0">
                <a:latin typeface="Calibri" pitchFamily="34" charset="0"/>
                <a:cs typeface="Calibri" pitchFamily="34" charset="0"/>
                <a:sym typeface="Wingdings" pitchFamily="2" charset="2"/>
              </a:rPr>
              <a:t> funktioniert auch mit PE-LD Gefrierbeuteln oder </a:t>
            </a:r>
            <a:br>
              <a:rPr lang="de-CH" sz="1800" dirty="0" smtClean="0">
                <a:latin typeface="Calibri" pitchFamily="34" charset="0"/>
                <a:cs typeface="Calibri" pitchFamily="34" charset="0"/>
                <a:sym typeface="Wingdings" pitchFamily="2" charset="2"/>
              </a:rPr>
            </a:br>
            <a:r>
              <a:rPr lang="de-CH" sz="1800" dirty="0" smtClean="0">
                <a:latin typeface="Calibri" pitchFamily="34" charset="0"/>
                <a:cs typeface="Calibri" pitchFamily="34" charset="0"/>
                <a:sym typeface="Wingdings" pitchFamily="2" charset="2"/>
              </a:rPr>
              <a:t>     mit </a:t>
            </a:r>
            <a:r>
              <a:rPr lang="de-CH" sz="1800" dirty="0" err="1" smtClean="0">
                <a:latin typeface="Calibri" pitchFamily="34" charset="0"/>
                <a:cs typeface="Calibri" pitchFamily="34" charset="0"/>
                <a:sym typeface="Wingdings" pitchFamily="2" charset="2"/>
              </a:rPr>
              <a:t>transluszenten</a:t>
            </a:r>
            <a:r>
              <a:rPr lang="de-CH" sz="1800" dirty="0" smtClean="0">
                <a:latin typeface="Calibri" pitchFamily="34" charset="0"/>
                <a:cs typeface="Calibri" pitchFamily="34" charset="0"/>
                <a:sym typeface="Wingdings" pitchFamily="2" charset="2"/>
              </a:rPr>
              <a:t> PE A4 Sichtmappen</a:t>
            </a:r>
            <a:br>
              <a:rPr lang="de-CH" sz="1800" dirty="0" smtClean="0">
                <a:latin typeface="Calibri" pitchFamily="34" charset="0"/>
                <a:cs typeface="Calibri" pitchFamily="34" charset="0"/>
                <a:sym typeface="Wingdings" pitchFamily="2" charset="2"/>
              </a:rPr>
            </a:br>
            <a:r>
              <a:rPr lang="de-CH" sz="1800" dirty="0" smtClean="0">
                <a:latin typeface="Calibri" pitchFamily="34" charset="0"/>
                <a:cs typeface="Calibri" pitchFamily="34" charset="0"/>
                <a:sym typeface="Wingdings" pitchFamily="2" charset="2"/>
              </a:rPr>
              <a:t>     und mit Tesafilm am Rand fixieren</a:t>
            </a:r>
          </a:p>
          <a:p>
            <a:pPr algn="l" eaLnBrk="1" hangingPunct="1">
              <a:buFontTx/>
              <a:buAutoNum type="arabicPeriod"/>
              <a:defRPr/>
            </a:pPr>
            <a:endParaRPr lang="de-CH" sz="1800" dirty="0" smtClean="0">
              <a:latin typeface="Calibri" pitchFamily="34" charset="0"/>
              <a:cs typeface="Calibri" pitchFamily="34" charset="0"/>
              <a:sym typeface="Wingdings" pitchFamily="2" charset="2"/>
            </a:endParaRPr>
          </a:p>
          <a:p>
            <a:pPr algn="l" eaLnBrk="1" hangingPunct="1">
              <a:buFontTx/>
              <a:buAutoNum type="arabicPeriod"/>
              <a:defRPr/>
            </a:pPr>
            <a:endParaRPr lang="de-CH" sz="1800" dirty="0" smtClean="0">
              <a:latin typeface="Calibri" pitchFamily="34" charset="0"/>
              <a:cs typeface="Calibri" pitchFamily="34" charset="0"/>
              <a:sym typeface="Wingdings" pitchFamily="2" charset="2"/>
            </a:endParaRPr>
          </a:p>
          <a:p>
            <a:pPr algn="l" eaLnBrk="1" hangingPunct="1">
              <a:buFontTx/>
              <a:buAutoNum type="arabicPeriod"/>
              <a:defRPr/>
            </a:pPr>
            <a:endParaRPr lang="de-CH" sz="1800" dirty="0" smtClean="0">
              <a:latin typeface="Calibri" pitchFamily="34" charset="0"/>
              <a:cs typeface="Calibri" pitchFamily="34" charset="0"/>
              <a:sym typeface="Wingdings" pitchFamily="2" charset="2"/>
            </a:endParaRPr>
          </a:p>
          <a:p>
            <a:pPr algn="l" eaLnBrk="1" hangingPunct="1">
              <a:buFontTx/>
              <a:buAutoNum type="arabicPeriod"/>
              <a:defRPr/>
            </a:pPr>
            <a:endParaRPr lang="de-CH" sz="1800" dirty="0" smtClean="0">
              <a:latin typeface="Calibri" pitchFamily="34" charset="0"/>
              <a:cs typeface="Calibri" pitchFamily="34" charset="0"/>
              <a:sym typeface="Wingdings" pitchFamily="2" charset="2"/>
            </a:endParaRPr>
          </a:p>
          <a:p>
            <a:pPr algn="l" eaLnBrk="1" hangingPunct="1">
              <a:buFontTx/>
              <a:buAutoNum type="arabicPeriod"/>
              <a:defRPr/>
            </a:pPr>
            <a:endParaRPr lang="de-CH" sz="1800" dirty="0" smtClean="0">
              <a:latin typeface="Calibri" pitchFamily="34" charset="0"/>
              <a:cs typeface="Calibri" pitchFamily="34" charset="0"/>
              <a:sym typeface="Wingdings" pitchFamily="2" charset="2"/>
            </a:endParaRPr>
          </a:p>
          <a:p>
            <a:pPr algn="l" eaLnBrk="1" hangingPunct="1">
              <a:buFontTx/>
              <a:buAutoNum type="arabicPeriod"/>
              <a:defRPr/>
            </a:pPr>
            <a:endParaRPr lang="de-CH" sz="1800" dirty="0" smtClean="0">
              <a:latin typeface="Calibri" pitchFamily="34" charset="0"/>
              <a:cs typeface="Calibri" pitchFamily="34" charset="0"/>
              <a:sym typeface="Wingdings" pitchFamily="2" charset="2"/>
            </a:endParaRPr>
          </a:p>
          <a:p>
            <a:pPr algn="l" eaLnBrk="1" hangingPunct="1">
              <a:buFontTx/>
              <a:buAutoNum type="arabicPeriod"/>
              <a:defRPr/>
            </a:pPr>
            <a:endParaRPr lang="de-CH" sz="1800" dirty="0" smtClean="0">
              <a:latin typeface="Calibri" pitchFamily="34" charset="0"/>
              <a:cs typeface="Calibri" pitchFamily="34" charset="0"/>
              <a:sym typeface="Wingdings" pitchFamily="2" charset="2"/>
            </a:endParaRPr>
          </a:p>
          <a:p>
            <a:pPr marL="0" indent="0" algn="l" eaLnBrk="1" hangingPunct="1">
              <a:buNone/>
              <a:defRPr/>
            </a:pPr>
            <a:r>
              <a:rPr lang="de-CH" sz="1800" dirty="0" smtClean="0">
                <a:latin typeface="Calibri" pitchFamily="34" charset="0"/>
                <a:cs typeface="Calibri" pitchFamily="34" charset="0"/>
                <a:sym typeface="Wingdings" pitchFamily="2" charset="2"/>
              </a:rPr>
              <a:t>2</a:t>
            </a:r>
            <a:r>
              <a:rPr lang="de-CH" sz="1800" dirty="0" smtClean="0">
                <a:latin typeface="Calibri" pitchFamily="34" charset="0"/>
                <a:cs typeface="Calibri" pitchFamily="34" charset="0"/>
                <a:sym typeface="Wingdings" pitchFamily="2" charset="2"/>
              </a:rPr>
              <a:t>.  </a:t>
            </a:r>
            <a:r>
              <a:rPr lang="de-CH" sz="1800" dirty="0" smtClean="0">
                <a:latin typeface="Calibri" pitchFamily="34" charset="0"/>
                <a:cs typeface="Calibri" pitchFamily="34" charset="0"/>
                <a:sym typeface="Wingdings" pitchFamily="2" charset="2"/>
              </a:rPr>
              <a:t>Vorformling auf der Rückseite mit Silikon bestreichen</a:t>
            </a:r>
            <a:br>
              <a:rPr lang="de-CH" sz="1800" dirty="0" smtClean="0">
                <a:latin typeface="Calibri" pitchFamily="34" charset="0"/>
                <a:cs typeface="Calibri" pitchFamily="34" charset="0"/>
                <a:sym typeface="Wingdings" pitchFamily="2" charset="2"/>
              </a:rPr>
            </a:br>
            <a:r>
              <a:rPr lang="de-CH" sz="1800" dirty="0" smtClean="0">
                <a:latin typeface="Calibri" pitchFamily="34" charset="0"/>
                <a:cs typeface="Calibri" pitchFamily="34" charset="0"/>
                <a:sym typeface="Wingdings" pitchFamily="2" charset="2"/>
              </a:rPr>
              <a:t>(ca.1mm Schichtdicke) und um den Stab wickeln</a:t>
            </a:r>
            <a:endParaRPr lang="en-GB" sz="18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2295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0316" y="1829320"/>
            <a:ext cx="2452687" cy="3319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296" name="Textfeld 1"/>
          <p:cNvSpPr txBox="1">
            <a:spLocks noChangeArrowheads="1"/>
          </p:cNvSpPr>
          <p:nvPr/>
        </p:nvSpPr>
        <p:spPr bwMode="auto">
          <a:xfrm>
            <a:off x="142875" y="1947863"/>
            <a:ext cx="1747441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>
              <a:buNone/>
            </a:pPr>
            <a:r>
              <a:rPr lang="en-GB" sz="1800" dirty="0" err="1">
                <a:latin typeface="Calibri" pitchFamily="34" charset="0"/>
                <a:cs typeface="Calibri" pitchFamily="34" charset="0"/>
              </a:rPr>
              <a:t>Vorformling</a:t>
            </a:r>
            <a:endParaRPr lang="en-GB" sz="1800" dirty="0">
              <a:latin typeface="Calibri" pitchFamily="34" charset="0"/>
              <a:cs typeface="Calibri" pitchFamily="34" charset="0"/>
            </a:endParaRPr>
          </a:p>
          <a:p>
            <a:pPr algn="l" eaLnBrk="1" hangingPunct="1">
              <a:buNone/>
            </a:pPr>
            <a:r>
              <a:rPr lang="en-GB" sz="1800" dirty="0">
                <a:latin typeface="Calibri" pitchFamily="34" charset="0"/>
                <a:cs typeface="Calibri" pitchFamily="34" charset="0"/>
              </a:rPr>
              <a:t>(</a:t>
            </a:r>
            <a:r>
              <a:rPr lang="en-GB" sz="1800" dirty="0" err="1">
                <a:latin typeface="Calibri" pitchFamily="34" charset="0"/>
                <a:cs typeface="Calibri" pitchFamily="34" charset="0"/>
              </a:rPr>
              <a:t>Anfang</a:t>
            </a:r>
            <a:r>
              <a:rPr lang="en-GB" sz="1800" dirty="0">
                <a:latin typeface="Calibri" pitchFamily="34" charset="0"/>
                <a:cs typeface="Calibri" pitchFamily="34" charset="0"/>
              </a:rPr>
              <a:t> und </a:t>
            </a:r>
            <a:br>
              <a:rPr lang="en-GB" sz="1800" dirty="0">
                <a:latin typeface="Calibri" pitchFamily="34" charset="0"/>
                <a:cs typeface="Calibri" pitchFamily="34" charset="0"/>
              </a:rPr>
            </a:br>
            <a:r>
              <a:rPr lang="en-GB" sz="1800" dirty="0" err="1" smtClean="0">
                <a:latin typeface="Calibri" pitchFamily="34" charset="0"/>
                <a:cs typeface="Calibri" pitchFamily="34" charset="0"/>
              </a:rPr>
              <a:t>Ende</a:t>
            </a:r>
            <a:r>
              <a:rPr lang="en-GB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GB" sz="1800" dirty="0" err="1" smtClean="0">
                <a:latin typeface="Calibri" pitchFamily="34" charset="0"/>
                <a:cs typeface="Calibri" pitchFamily="34" charset="0"/>
              </a:rPr>
              <a:t>sollten</a:t>
            </a:r>
            <a:r>
              <a:rPr lang="en-GB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GB" sz="1800" dirty="0" err="1">
                <a:latin typeface="Calibri" pitchFamily="34" charset="0"/>
                <a:cs typeface="Calibri" pitchFamily="34" charset="0"/>
              </a:rPr>
              <a:t>frei</a:t>
            </a:r>
            <a:r>
              <a:rPr lang="en-GB" sz="1800" dirty="0">
                <a:latin typeface="Calibri" pitchFamily="34" charset="0"/>
                <a:cs typeface="Calibri" pitchFamily="34" charset="0"/>
              </a:rPr>
              <a:t/>
            </a:r>
            <a:br>
              <a:rPr lang="en-GB" sz="1800" dirty="0">
                <a:latin typeface="Calibri" pitchFamily="34" charset="0"/>
                <a:cs typeface="Calibri" pitchFamily="34" charset="0"/>
              </a:rPr>
            </a:br>
            <a:r>
              <a:rPr lang="en-GB" sz="1800" dirty="0">
                <a:latin typeface="Calibri" pitchFamily="34" charset="0"/>
                <a:cs typeface="Calibri" pitchFamily="34" charset="0"/>
              </a:rPr>
              <a:t>von </a:t>
            </a:r>
            <a:r>
              <a:rPr lang="en-GB" sz="1800" dirty="0" err="1" smtClean="0">
                <a:latin typeface="Calibri" pitchFamily="34" charset="0"/>
                <a:cs typeface="Calibri" pitchFamily="34" charset="0"/>
              </a:rPr>
              <a:t>Abdeckband</a:t>
            </a:r>
            <a:r>
              <a:rPr lang="en-GB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GB" sz="1800" dirty="0" err="1" smtClean="0">
                <a:latin typeface="Calibri" pitchFamily="34" charset="0"/>
                <a:cs typeface="Calibri" pitchFamily="34" charset="0"/>
              </a:rPr>
              <a:t>sein</a:t>
            </a:r>
            <a:r>
              <a:rPr lang="en-GB" sz="1800" dirty="0">
                <a:latin typeface="Calibri" pitchFamily="34" charset="0"/>
                <a:cs typeface="Calibri" pitchFamily="34" charset="0"/>
              </a:rPr>
              <a:t>)</a:t>
            </a:r>
          </a:p>
        </p:txBody>
      </p:sp>
      <p:cxnSp>
        <p:nvCxnSpPr>
          <p:cNvPr id="12297" name="Gerade Verbindung mit Pfeil 3"/>
          <p:cNvCxnSpPr>
            <a:cxnSpLocks noChangeShapeType="1"/>
          </p:cNvCxnSpPr>
          <p:nvPr/>
        </p:nvCxnSpPr>
        <p:spPr bwMode="auto">
          <a:xfrm>
            <a:off x="1674813" y="2547938"/>
            <a:ext cx="1366837" cy="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12298" name="Picture 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6700" y="3043819"/>
            <a:ext cx="1296144" cy="13771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9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025" y="3046413"/>
            <a:ext cx="1714500" cy="1382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300" name="Picture 1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6700" y="4484414"/>
            <a:ext cx="3171825" cy="1507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98767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4"/>
          <p:cNvSpPr>
            <a:spLocks noGrp="1" noChangeArrowheads="1"/>
          </p:cNvSpPr>
          <p:nvPr>
            <p:ph type="title"/>
          </p:nvPr>
        </p:nvSpPr>
        <p:spPr>
          <a:xfrm>
            <a:off x="538732" y="971550"/>
            <a:ext cx="9488488" cy="630238"/>
          </a:xfrm>
        </p:spPr>
        <p:txBody>
          <a:bodyPr/>
          <a:lstStyle/>
          <a:p>
            <a:pPr eaLnBrk="1" hangingPunct="1"/>
            <a:r>
              <a:rPr lang="en-US" sz="2800" dirty="0" err="1" smtClean="0">
                <a:latin typeface="Calibri" pitchFamily="34" charset="0"/>
                <a:cs typeface="Calibri" pitchFamily="34" charset="0"/>
              </a:rPr>
              <a:t>Erste</a:t>
            </a:r>
            <a:r>
              <a:rPr lang="en-US" sz="2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 smtClean="0">
                <a:latin typeface="Calibri" pitchFamily="34" charset="0"/>
                <a:cs typeface="Calibri" pitchFamily="34" charset="0"/>
              </a:rPr>
              <a:t>Ofenhärtung</a:t>
            </a:r>
            <a:endParaRPr lang="en-US" sz="280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Textfeld 4"/>
          <p:cNvSpPr txBox="1"/>
          <p:nvPr/>
        </p:nvSpPr>
        <p:spPr>
          <a:xfrm>
            <a:off x="522288" y="1476375"/>
            <a:ext cx="8193461" cy="378565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>
              <a:buNone/>
              <a:defRPr/>
            </a:pPr>
            <a:r>
              <a:rPr lang="de-CH" sz="2000" dirty="0" smtClean="0">
                <a:cs typeface="Calibri" pitchFamily="34" charset="0"/>
                <a:sym typeface="Wingdings" pitchFamily="2" charset="2"/>
              </a:rPr>
              <a:t>Mit </a:t>
            </a:r>
            <a:r>
              <a:rPr lang="de-CH" sz="2000" dirty="0">
                <a:cs typeface="Calibri" pitchFamily="34" charset="0"/>
                <a:sym typeface="Wingdings" pitchFamily="2" charset="2"/>
              </a:rPr>
              <a:t>PTFE Schrumpffolie (blau) umwickeln</a:t>
            </a:r>
            <a:br>
              <a:rPr lang="de-CH" sz="2000" dirty="0">
                <a:cs typeface="Calibri" pitchFamily="34" charset="0"/>
                <a:sym typeface="Wingdings" pitchFamily="2" charset="2"/>
              </a:rPr>
            </a:br>
            <a:endParaRPr lang="de-CH" sz="2000" dirty="0">
              <a:cs typeface="Calibri" pitchFamily="34" charset="0"/>
              <a:sym typeface="Wingdings" pitchFamily="2" charset="2"/>
            </a:endParaRPr>
          </a:p>
          <a:p>
            <a:pPr algn="l">
              <a:buNone/>
              <a:defRPr/>
            </a:pPr>
            <a:endParaRPr lang="de-CH" sz="2000" dirty="0" smtClean="0">
              <a:cs typeface="Calibri" pitchFamily="34" charset="0"/>
              <a:sym typeface="Wingdings" pitchFamily="2" charset="2"/>
            </a:endParaRPr>
          </a:p>
          <a:p>
            <a:pPr algn="l">
              <a:buNone/>
              <a:defRPr/>
            </a:pPr>
            <a:endParaRPr lang="de-CH" sz="2000" dirty="0">
              <a:cs typeface="Calibri" pitchFamily="34" charset="0"/>
              <a:sym typeface="Wingdings" pitchFamily="2" charset="2"/>
            </a:endParaRPr>
          </a:p>
          <a:p>
            <a:pPr algn="l">
              <a:buNone/>
              <a:defRPr/>
            </a:pPr>
            <a:r>
              <a:rPr lang="de-CH" sz="2000" dirty="0" smtClean="0">
                <a:cs typeface="Calibri" pitchFamily="34" charset="0"/>
                <a:sym typeface="Wingdings" pitchFamily="2" charset="2"/>
              </a:rPr>
              <a:t>Im </a:t>
            </a:r>
            <a:r>
              <a:rPr lang="de-CH" sz="2000" dirty="0">
                <a:cs typeface="Calibri" pitchFamily="34" charset="0"/>
                <a:sym typeface="Wingdings" pitchFamily="2" charset="2"/>
              </a:rPr>
              <a:t>Ofen </a:t>
            </a:r>
            <a:r>
              <a:rPr lang="de-CH" sz="2000" dirty="0" smtClean="0">
                <a:cs typeface="Calibri" pitchFamily="34" charset="0"/>
                <a:sym typeface="Wingdings" pitchFamily="2" charset="2"/>
              </a:rPr>
              <a:t>10 min </a:t>
            </a:r>
            <a:r>
              <a:rPr lang="de-CH" sz="2000" dirty="0">
                <a:cs typeface="Calibri" pitchFamily="34" charset="0"/>
                <a:sym typeface="Wingdings" pitchFamily="2" charset="2"/>
              </a:rPr>
              <a:t>bei 100°C aushärten </a:t>
            </a:r>
            <a:r>
              <a:rPr lang="de-CH" sz="2000" dirty="0" smtClean="0">
                <a:cs typeface="Calibri" pitchFamily="34" charset="0"/>
                <a:sym typeface="Wingdings" pitchFamily="2" charset="2"/>
              </a:rPr>
              <a:t>lassen</a:t>
            </a:r>
          </a:p>
          <a:p>
            <a:pPr algn="l">
              <a:buNone/>
              <a:defRPr/>
            </a:pPr>
            <a:r>
              <a:rPr lang="de-CH" sz="2000" dirty="0" smtClean="0">
                <a:cs typeface="Calibri" pitchFamily="34" charset="0"/>
                <a:sym typeface="Wingdings" pitchFamily="2" charset="2"/>
              </a:rPr>
              <a:t> </a:t>
            </a:r>
            <a:r>
              <a:rPr lang="de-CH" sz="2000" dirty="0">
                <a:cs typeface="Calibri" pitchFamily="34" charset="0"/>
                <a:sym typeface="Wingdings" pitchFamily="2" charset="2"/>
              </a:rPr>
              <a:t>die Proben sollten keinen Kontakt mit dem Boden haben, sonst kann es zu</a:t>
            </a:r>
            <a:br>
              <a:rPr lang="de-CH" sz="2000" dirty="0">
                <a:cs typeface="Calibri" pitchFamily="34" charset="0"/>
                <a:sym typeface="Wingdings" pitchFamily="2" charset="2"/>
              </a:rPr>
            </a:br>
            <a:r>
              <a:rPr lang="de-CH" sz="2000" dirty="0" smtClean="0">
                <a:cs typeface="Calibri" pitchFamily="34" charset="0"/>
                <a:sym typeface="Wingdings" pitchFamily="2" charset="2"/>
              </a:rPr>
              <a:t>Deformationen </a:t>
            </a:r>
            <a:r>
              <a:rPr lang="de-CH" sz="2000" dirty="0">
                <a:cs typeface="Calibri" pitchFamily="34" charset="0"/>
                <a:sym typeface="Wingdings" pitchFamily="2" charset="2"/>
              </a:rPr>
              <a:t>kommen</a:t>
            </a:r>
            <a:endParaRPr lang="de-CH" sz="2000" dirty="0">
              <a:cs typeface="Calibri" pitchFamily="34" charset="0"/>
            </a:endParaRPr>
          </a:p>
          <a:p>
            <a:pPr marL="342900" indent="-342900" algn="l">
              <a:buFontTx/>
              <a:buAutoNum type="arabicPeriod"/>
              <a:defRPr/>
            </a:pPr>
            <a:endParaRPr lang="de-CH" sz="2000" dirty="0">
              <a:cs typeface="Calibri" pitchFamily="34" charset="0"/>
            </a:endParaRPr>
          </a:p>
          <a:p>
            <a:pPr algn="l">
              <a:defRPr/>
            </a:pPr>
            <a:endParaRPr lang="en-GB" sz="2000" dirty="0">
              <a:cs typeface="Calibri" pitchFamily="34" charset="0"/>
            </a:endParaRPr>
          </a:p>
        </p:txBody>
      </p:sp>
      <p:pic>
        <p:nvPicPr>
          <p:cNvPr id="1331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2764" y="1548383"/>
            <a:ext cx="2663825" cy="154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188" y="4572000"/>
            <a:ext cx="3095625" cy="203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21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8275" y="4572000"/>
            <a:ext cx="2892425" cy="1998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322" name="Textfeld 9"/>
          <p:cNvSpPr txBox="1">
            <a:spLocks noChangeArrowheads="1"/>
          </p:cNvSpPr>
          <p:nvPr/>
        </p:nvSpPr>
        <p:spPr bwMode="auto">
          <a:xfrm>
            <a:off x="7002463" y="4711700"/>
            <a:ext cx="377190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>
              <a:buNone/>
            </a:pPr>
            <a:r>
              <a:rPr lang="en-GB" sz="2000" dirty="0">
                <a:latin typeface="Calibri" pitchFamily="34" charset="0"/>
                <a:cs typeface="Calibri" pitchFamily="34" charset="0"/>
              </a:rPr>
              <a:t>Die </a:t>
            </a:r>
            <a:r>
              <a:rPr lang="en-GB" sz="2000" dirty="0" err="1">
                <a:latin typeface="Calibri" pitchFamily="34" charset="0"/>
                <a:cs typeface="Calibri" pitchFamily="34" charset="0"/>
              </a:rPr>
              <a:t>Schrumpffolie</a:t>
            </a:r>
            <a:r>
              <a:rPr lang="en-GB" sz="2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GB" sz="2000" dirty="0" err="1" smtClean="0">
                <a:latin typeface="Calibri" pitchFamily="34" charset="0"/>
                <a:cs typeface="Calibri" pitchFamily="34" charset="0"/>
              </a:rPr>
              <a:t>garantiert</a:t>
            </a:r>
            <a:r>
              <a:rPr lang="en-GB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GB" sz="2000" dirty="0" err="1" smtClean="0">
                <a:latin typeface="Calibri" pitchFamily="34" charset="0"/>
                <a:cs typeface="Calibri" pitchFamily="34" charset="0"/>
              </a:rPr>
              <a:t>bei</a:t>
            </a:r>
            <a:r>
              <a:rPr lang="en-GB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GB" sz="2000" dirty="0" err="1" smtClean="0">
                <a:latin typeface="Calibri" pitchFamily="34" charset="0"/>
                <a:cs typeface="Calibri" pitchFamily="34" charset="0"/>
              </a:rPr>
              <a:t>korrektem</a:t>
            </a:r>
            <a:r>
              <a:rPr lang="en-GB" sz="2000" dirty="0" smtClean="0">
                <a:latin typeface="Calibri" pitchFamily="34" charset="0"/>
                <a:cs typeface="Calibri" pitchFamily="34" charset="0"/>
              </a:rPr>
              <a:t> Handling</a:t>
            </a:r>
            <a:r>
              <a:rPr lang="en-GB" sz="2000" dirty="0">
                <a:latin typeface="Calibri" pitchFamily="34" charset="0"/>
                <a:cs typeface="Calibri" pitchFamily="34" charset="0"/>
              </a:rPr>
              <a:t/>
            </a:r>
            <a:br>
              <a:rPr lang="en-GB" sz="2000" dirty="0">
                <a:latin typeface="Calibri" pitchFamily="34" charset="0"/>
                <a:cs typeface="Calibri" pitchFamily="34" charset="0"/>
              </a:rPr>
            </a:br>
            <a:r>
              <a:rPr lang="en-GB" sz="2000" dirty="0" err="1" smtClean="0">
                <a:latin typeface="Calibri" pitchFamily="34" charset="0"/>
                <a:cs typeface="Calibri" pitchFamily="34" charset="0"/>
              </a:rPr>
              <a:t>schöne</a:t>
            </a:r>
            <a:r>
              <a:rPr lang="en-GB" sz="20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en-GB" sz="2000" dirty="0" err="1" smtClean="0">
                <a:latin typeface="Calibri" pitchFamily="34" charset="0"/>
                <a:cs typeface="Calibri" pitchFamily="34" charset="0"/>
              </a:rPr>
              <a:t>gleichmässige</a:t>
            </a:r>
            <a:r>
              <a:rPr lang="en-GB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GB" sz="2000" dirty="0" err="1">
                <a:latin typeface="Calibri" pitchFamily="34" charset="0"/>
                <a:cs typeface="Calibri" pitchFamily="34" charset="0"/>
              </a:rPr>
              <a:t>Oberflächen</a:t>
            </a:r>
            <a:r>
              <a:rPr lang="en-GB" sz="2000" dirty="0" smtClean="0">
                <a:latin typeface="Calibri" pitchFamily="34" charset="0"/>
                <a:cs typeface="Calibri" pitchFamily="34" charset="0"/>
              </a:rPr>
              <a:t>.</a:t>
            </a:r>
            <a:endParaRPr lang="en-GB" sz="2000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3700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Grp="1" noChangeArrowheads="1"/>
          </p:cNvSpPr>
          <p:nvPr>
            <p:ph type="title"/>
          </p:nvPr>
        </p:nvSpPr>
        <p:spPr>
          <a:xfrm>
            <a:off x="538559" y="846138"/>
            <a:ext cx="8264525" cy="630237"/>
          </a:xfrm>
        </p:spPr>
        <p:txBody>
          <a:bodyPr/>
          <a:lstStyle/>
          <a:p>
            <a:pPr eaLnBrk="1" hangingPunct="1"/>
            <a:r>
              <a:rPr lang="en-US" sz="2800" dirty="0" err="1" smtClean="0">
                <a:latin typeface="Calibri" pitchFamily="34" charset="0"/>
                <a:cs typeface="Calibri" pitchFamily="34" charset="0"/>
              </a:rPr>
              <a:t>Entformung</a:t>
            </a:r>
            <a:endParaRPr lang="en-US" sz="280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Textfeld 4"/>
          <p:cNvSpPr txBox="1"/>
          <p:nvPr/>
        </p:nvSpPr>
        <p:spPr>
          <a:xfrm>
            <a:off x="522288" y="1476375"/>
            <a:ext cx="9109866" cy="286232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342900" indent="-342900" algn="l">
              <a:buFontTx/>
              <a:buAutoNum type="arabicPeriod"/>
              <a:defRPr/>
            </a:pPr>
            <a:r>
              <a:rPr lang="de-CH" sz="2000" dirty="0">
                <a:cs typeface="Calibri" pitchFamily="34" charset="0"/>
                <a:sym typeface="Wingdings" pitchFamily="2" charset="2"/>
              </a:rPr>
              <a:t>Den Stab aus dem Ofen nehmen</a:t>
            </a:r>
          </a:p>
          <a:p>
            <a:pPr marL="342900" indent="-342900" algn="l">
              <a:buFontTx/>
              <a:buAutoNum type="arabicPeriod"/>
              <a:defRPr/>
            </a:pPr>
            <a:r>
              <a:rPr lang="de-CH" sz="2000" dirty="0">
                <a:cs typeface="Calibri" pitchFamily="34" charset="0"/>
                <a:sym typeface="Wingdings" pitchFamily="2" charset="2"/>
              </a:rPr>
              <a:t>Ränder schön sauber mit scharfem Cutter-Messer beschneiden</a:t>
            </a:r>
            <a:br>
              <a:rPr lang="de-CH" sz="2000" dirty="0">
                <a:cs typeface="Calibri" pitchFamily="34" charset="0"/>
                <a:sym typeface="Wingdings" pitchFamily="2" charset="2"/>
              </a:rPr>
            </a:br>
            <a:r>
              <a:rPr lang="de-CH" sz="2000" dirty="0">
                <a:cs typeface="Calibri" pitchFamily="34" charset="0"/>
                <a:sym typeface="Wingdings" pitchFamily="2" charset="2"/>
              </a:rPr>
              <a:t> viel Zeit nehmen, präzise schneiden, dann braucht es weniger Nachbearbeitung</a:t>
            </a:r>
            <a:br>
              <a:rPr lang="de-CH" sz="2000" dirty="0">
                <a:cs typeface="Calibri" pitchFamily="34" charset="0"/>
                <a:sym typeface="Wingdings" pitchFamily="2" charset="2"/>
              </a:rPr>
            </a:br>
            <a:r>
              <a:rPr lang="de-CH" sz="2000" dirty="0">
                <a:cs typeface="Calibri" pitchFamily="34" charset="0"/>
                <a:sym typeface="Wingdings" pitchFamily="2" charset="2"/>
              </a:rPr>
              <a:t>Es sollte kein Tape mehr vorhanden sein!</a:t>
            </a:r>
          </a:p>
          <a:p>
            <a:pPr marL="342900" indent="-342900" algn="l">
              <a:buFontTx/>
              <a:buAutoNum type="arabicPeriod"/>
              <a:defRPr/>
            </a:pPr>
            <a:r>
              <a:rPr lang="de-CH" sz="2000" dirty="0">
                <a:cs typeface="Calibri" pitchFamily="34" charset="0"/>
                <a:sym typeface="Wingdings" pitchFamily="2" charset="2"/>
              </a:rPr>
              <a:t>Ring abziehen</a:t>
            </a:r>
          </a:p>
          <a:p>
            <a:pPr algn="l">
              <a:defRPr/>
            </a:pPr>
            <a:endParaRPr lang="de-CH" sz="2000" dirty="0">
              <a:cs typeface="Calibri" pitchFamily="34" charset="0"/>
            </a:endParaRPr>
          </a:p>
          <a:p>
            <a:pPr algn="l">
              <a:defRPr/>
            </a:pPr>
            <a:endParaRPr lang="en-GB" sz="2000" dirty="0">
              <a:cs typeface="Calibri" pitchFamily="34" charset="0"/>
            </a:endParaRPr>
          </a:p>
        </p:txBody>
      </p:sp>
      <p:pic>
        <p:nvPicPr>
          <p:cNvPr id="1434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3588" y="3603228"/>
            <a:ext cx="3852862" cy="3632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1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1813" y="5427265"/>
            <a:ext cx="5048250" cy="180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132" y="4291979"/>
            <a:ext cx="2528888" cy="1747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6954" y="3118022"/>
            <a:ext cx="2232025" cy="204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50933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Grp="1" noChangeArrowheads="1"/>
          </p:cNvSpPr>
          <p:nvPr>
            <p:ph type="title"/>
          </p:nvPr>
        </p:nvSpPr>
        <p:spPr>
          <a:xfrm>
            <a:off x="538435" y="971550"/>
            <a:ext cx="8048625" cy="630238"/>
          </a:xfrm>
        </p:spPr>
        <p:txBody>
          <a:bodyPr/>
          <a:lstStyle/>
          <a:p>
            <a:pPr eaLnBrk="1" hangingPunct="1"/>
            <a:r>
              <a:rPr lang="en-US" sz="2800" dirty="0" err="1" smtClean="0">
                <a:latin typeface="Calibri" pitchFamily="34" charset="0"/>
                <a:cs typeface="Calibri" pitchFamily="34" charset="0"/>
              </a:rPr>
              <a:t>Fertig</a:t>
            </a:r>
            <a:r>
              <a:rPr lang="en-US" sz="2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 smtClean="0">
                <a:latin typeface="Calibri" pitchFamily="34" charset="0"/>
                <a:cs typeface="Calibri" pitchFamily="34" charset="0"/>
              </a:rPr>
              <a:t>oder</a:t>
            </a:r>
            <a:r>
              <a:rPr lang="en-US" sz="2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 smtClean="0">
                <a:latin typeface="Calibri" pitchFamily="34" charset="0"/>
                <a:cs typeface="Calibri" pitchFamily="34" charset="0"/>
              </a:rPr>
              <a:t>noch</a:t>
            </a:r>
            <a:r>
              <a:rPr lang="en-US" sz="2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 smtClean="0">
                <a:latin typeface="Calibri" pitchFamily="34" charset="0"/>
                <a:cs typeface="Calibri" pitchFamily="34" charset="0"/>
              </a:rPr>
              <a:t>Kanten</a:t>
            </a:r>
            <a:r>
              <a:rPr lang="en-US" sz="2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 smtClean="0">
                <a:latin typeface="Calibri" pitchFamily="34" charset="0"/>
                <a:cs typeface="Calibri" pitchFamily="34" charset="0"/>
              </a:rPr>
              <a:t>versiegeln</a:t>
            </a:r>
            <a:endParaRPr lang="en-US" sz="280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5363" name="Textfeld 4"/>
          <p:cNvSpPr txBox="1">
            <a:spLocks noChangeArrowheads="1"/>
          </p:cNvSpPr>
          <p:nvPr/>
        </p:nvSpPr>
        <p:spPr bwMode="auto">
          <a:xfrm>
            <a:off x="522288" y="1620391"/>
            <a:ext cx="755969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>
              <a:buNone/>
            </a:pPr>
            <a:r>
              <a:rPr lang="de-CH" sz="1800" dirty="0">
                <a:latin typeface="Calibri" pitchFamily="34" charset="0"/>
                <a:cs typeface="Calibri" pitchFamily="34" charset="0"/>
              </a:rPr>
              <a:t>Entweder hört man hier auf (allerdings sind die Kanten dann nicht versiegelt) </a:t>
            </a:r>
            <a:br>
              <a:rPr lang="de-CH" sz="1800" dirty="0">
                <a:latin typeface="Calibri" pitchFamily="34" charset="0"/>
                <a:cs typeface="Calibri" pitchFamily="34" charset="0"/>
              </a:rPr>
            </a:br>
            <a:r>
              <a:rPr lang="de-CH" sz="1800" dirty="0">
                <a:latin typeface="Calibri" pitchFamily="34" charset="0"/>
                <a:cs typeface="Calibri" pitchFamily="34" charset="0"/>
              </a:rPr>
              <a:t>oder man führt nochmals eine Runde mit Kantenversiegelung durch:</a:t>
            </a:r>
          </a:p>
        </p:txBody>
      </p:sp>
      <p:pic>
        <p:nvPicPr>
          <p:cNvPr id="1536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735" y="2484487"/>
            <a:ext cx="2879725" cy="2228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4450" y="4838377"/>
            <a:ext cx="3816350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369" name="Textfeld 1"/>
          <p:cNvSpPr txBox="1">
            <a:spLocks noChangeArrowheads="1"/>
          </p:cNvSpPr>
          <p:nvPr/>
        </p:nvSpPr>
        <p:spPr bwMode="auto">
          <a:xfrm>
            <a:off x="3427514" y="2340471"/>
            <a:ext cx="5663602" cy="2092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 eaLnBrk="0" hangingPunct="0">
              <a:defRPr sz="2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>
              <a:buFontTx/>
              <a:buAutoNum type="arabicPeriod"/>
            </a:pPr>
            <a:r>
              <a:rPr lang="en-GB" sz="1800" dirty="0" err="1">
                <a:latin typeface="Calibri" pitchFamily="34" charset="0"/>
                <a:cs typeface="Calibri" pitchFamily="34" charset="0"/>
              </a:rPr>
              <a:t>Neue</a:t>
            </a:r>
            <a:r>
              <a:rPr lang="en-GB" sz="1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GB" sz="1800" dirty="0" err="1">
                <a:latin typeface="Calibri" pitchFamily="34" charset="0"/>
                <a:cs typeface="Calibri" pitchFamily="34" charset="0"/>
              </a:rPr>
              <a:t>Antihaftfolie</a:t>
            </a:r>
            <a:r>
              <a:rPr lang="en-GB" sz="1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GB" sz="1800" dirty="0" err="1">
                <a:latin typeface="Calibri" pitchFamily="34" charset="0"/>
                <a:cs typeface="Calibri" pitchFamily="34" charset="0"/>
              </a:rPr>
              <a:t>aufziehen</a:t>
            </a:r>
            <a:endParaRPr lang="en-GB" sz="1800" dirty="0">
              <a:latin typeface="Calibri" pitchFamily="34" charset="0"/>
              <a:cs typeface="Calibri" pitchFamily="34" charset="0"/>
            </a:endParaRPr>
          </a:p>
          <a:p>
            <a:pPr algn="l" eaLnBrk="1" hangingPunct="1">
              <a:buFontTx/>
              <a:buAutoNum type="arabicPeriod"/>
            </a:pPr>
            <a:r>
              <a:rPr lang="en-GB" sz="1800" dirty="0">
                <a:latin typeface="Calibri" pitchFamily="34" charset="0"/>
                <a:cs typeface="Calibri" pitchFamily="34" charset="0"/>
              </a:rPr>
              <a:t>Ring </a:t>
            </a:r>
            <a:r>
              <a:rPr lang="en-GB" sz="1800" dirty="0" err="1">
                <a:latin typeface="Calibri" pitchFamily="34" charset="0"/>
                <a:cs typeface="Calibri" pitchFamily="34" charset="0"/>
              </a:rPr>
              <a:t>drüber</a:t>
            </a:r>
            <a:r>
              <a:rPr lang="en-GB" sz="1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GB" sz="1800" dirty="0" err="1">
                <a:latin typeface="Calibri" pitchFamily="34" charset="0"/>
                <a:cs typeface="Calibri" pitchFamily="34" charset="0"/>
              </a:rPr>
              <a:t>ziehen</a:t>
            </a:r>
            <a:endParaRPr lang="en-GB" sz="1800" dirty="0">
              <a:latin typeface="Calibri" pitchFamily="34" charset="0"/>
              <a:cs typeface="Calibri" pitchFamily="34" charset="0"/>
            </a:endParaRPr>
          </a:p>
          <a:p>
            <a:pPr algn="l" eaLnBrk="1" hangingPunct="1">
              <a:buFontTx/>
              <a:buAutoNum type="arabicPeriod"/>
            </a:pPr>
            <a:r>
              <a:rPr lang="en-GB" sz="1800" dirty="0" err="1">
                <a:latin typeface="Calibri" pitchFamily="34" charset="0"/>
                <a:cs typeface="Calibri" pitchFamily="34" charset="0"/>
              </a:rPr>
              <a:t>Kanten</a:t>
            </a:r>
            <a:r>
              <a:rPr lang="en-GB" sz="1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GB" sz="1800" dirty="0" err="1">
                <a:latin typeface="Calibri" pitchFamily="34" charset="0"/>
                <a:cs typeface="Calibri" pitchFamily="34" charset="0"/>
              </a:rPr>
              <a:t>mit</a:t>
            </a:r>
            <a:r>
              <a:rPr lang="en-GB" sz="1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GB" sz="1800" dirty="0" err="1">
                <a:latin typeface="Calibri" pitchFamily="34" charset="0"/>
                <a:cs typeface="Calibri" pitchFamily="34" charset="0"/>
              </a:rPr>
              <a:t>Silikon</a:t>
            </a:r>
            <a:r>
              <a:rPr lang="en-GB" sz="1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GB" sz="1800" dirty="0" err="1">
                <a:latin typeface="Calibri" pitchFamily="34" charset="0"/>
                <a:cs typeface="Calibri" pitchFamily="34" charset="0"/>
              </a:rPr>
              <a:t>bestreichen</a:t>
            </a:r>
            <a:endParaRPr lang="en-GB" sz="1800" dirty="0">
              <a:latin typeface="Calibri" pitchFamily="34" charset="0"/>
              <a:cs typeface="Calibri" pitchFamily="34" charset="0"/>
            </a:endParaRPr>
          </a:p>
          <a:p>
            <a:pPr algn="l" eaLnBrk="1" hangingPunct="1">
              <a:buFontTx/>
              <a:buAutoNum type="arabicPeriod"/>
            </a:pPr>
            <a:r>
              <a:rPr lang="en-GB" sz="1800" dirty="0" err="1">
                <a:latin typeface="Calibri" pitchFamily="34" charset="0"/>
                <a:cs typeface="Calibri" pitchFamily="34" charset="0"/>
              </a:rPr>
              <a:t>Erneut</a:t>
            </a:r>
            <a:r>
              <a:rPr lang="en-GB" sz="1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GB" sz="1800" dirty="0" err="1">
                <a:latin typeface="Calibri" pitchFamily="34" charset="0"/>
                <a:cs typeface="Calibri" pitchFamily="34" charset="0"/>
              </a:rPr>
              <a:t>mit</a:t>
            </a:r>
            <a:r>
              <a:rPr lang="en-GB" sz="1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GB" sz="1800" dirty="0" err="1">
                <a:latin typeface="Calibri" pitchFamily="34" charset="0"/>
                <a:cs typeface="Calibri" pitchFamily="34" charset="0"/>
              </a:rPr>
              <a:t>Schrumpffolie</a:t>
            </a:r>
            <a:r>
              <a:rPr lang="en-GB" sz="1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GB" sz="1800" dirty="0" err="1">
                <a:latin typeface="Calibri" pitchFamily="34" charset="0"/>
                <a:cs typeface="Calibri" pitchFamily="34" charset="0"/>
              </a:rPr>
              <a:t>oder</a:t>
            </a:r>
            <a:r>
              <a:rPr lang="en-GB" sz="1800" dirty="0">
                <a:latin typeface="Calibri" pitchFamily="34" charset="0"/>
                <a:cs typeface="Calibri" pitchFamily="34" charset="0"/>
              </a:rPr>
              <a:t> PE-LD + </a:t>
            </a:r>
            <a:r>
              <a:rPr lang="en-GB" sz="1800" dirty="0" err="1">
                <a:latin typeface="Calibri" pitchFamily="34" charset="0"/>
                <a:cs typeface="Calibri" pitchFamily="34" charset="0"/>
              </a:rPr>
              <a:t>Tesa</a:t>
            </a:r>
            <a:r>
              <a:rPr lang="en-GB" sz="1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GB" sz="1800" dirty="0" err="1">
                <a:latin typeface="Calibri" pitchFamily="34" charset="0"/>
                <a:cs typeface="Calibri" pitchFamily="34" charset="0"/>
              </a:rPr>
              <a:t>umwickeln</a:t>
            </a:r>
            <a:endParaRPr lang="en-GB" sz="1800" dirty="0">
              <a:latin typeface="Calibri" pitchFamily="34" charset="0"/>
              <a:cs typeface="Calibri" pitchFamily="34" charset="0"/>
            </a:endParaRPr>
          </a:p>
          <a:p>
            <a:pPr algn="l" eaLnBrk="1" hangingPunct="1">
              <a:buFontTx/>
              <a:buAutoNum type="arabicPeriod"/>
            </a:pPr>
            <a:endParaRPr lang="en-GB" sz="18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537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4038" y="4003352"/>
            <a:ext cx="1946275" cy="2441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7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7650" y="5090789"/>
            <a:ext cx="2284413" cy="1331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372" name="Textfeld 1"/>
          <p:cNvSpPr txBox="1">
            <a:spLocks noChangeArrowheads="1"/>
          </p:cNvSpPr>
          <p:nvPr/>
        </p:nvSpPr>
        <p:spPr bwMode="auto">
          <a:xfrm>
            <a:off x="274789" y="6529709"/>
            <a:ext cx="9392391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>
              <a:buNone/>
            </a:pPr>
            <a:r>
              <a:rPr lang="en-GB" sz="1800" dirty="0" err="1" smtClean="0">
                <a:latin typeface="Calibri" pitchFamily="34" charset="0"/>
                <a:cs typeface="Calibri" pitchFamily="34" charset="0"/>
              </a:rPr>
              <a:t>SchülerInnen</a:t>
            </a:r>
            <a:r>
              <a:rPr lang="en-GB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GB" sz="1800" dirty="0" err="1">
                <a:latin typeface="Calibri" pitchFamily="34" charset="0"/>
                <a:cs typeface="Calibri" pitchFamily="34" charset="0"/>
              </a:rPr>
              <a:t>mit</a:t>
            </a:r>
            <a:r>
              <a:rPr lang="en-GB" sz="1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GB" sz="1800" dirty="0" err="1">
                <a:latin typeface="Calibri" pitchFamily="34" charset="0"/>
                <a:cs typeface="Calibri" pitchFamily="34" charset="0"/>
              </a:rPr>
              <a:t>Fingerspitzengefühl</a:t>
            </a:r>
            <a:r>
              <a:rPr lang="en-GB" sz="1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GB" sz="1800" dirty="0" err="1">
                <a:latin typeface="Calibri" pitchFamily="34" charset="0"/>
                <a:cs typeface="Calibri" pitchFamily="34" charset="0"/>
              </a:rPr>
              <a:t>können</a:t>
            </a:r>
            <a:r>
              <a:rPr lang="en-GB" sz="1800" dirty="0">
                <a:latin typeface="Calibri" pitchFamily="34" charset="0"/>
                <a:cs typeface="Calibri" pitchFamily="34" charset="0"/>
              </a:rPr>
              <a:t> die </a:t>
            </a:r>
            <a:r>
              <a:rPr lang="en-GB" sz="1800" dirty="0" err="1">
                <a:latin typeface="Calibri" pitchFamily="34" charset="0"/>
                <a:cs typeface="Calibri" pitchFamily="34" charset="0"/>
              </a:rPr>
              <a:t>Kanten</a:t>
            </a:r>
            <a:r>
              <a:rPr lang="en-GB" sz="1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GB" sz="1800" dirty="0" err="1">
                <a:latin typeface="Calibri" pitchFamily="34" charset="0"/>
                <a:cs typeface="Calibri" pitchFamily="34" charset="0"/>
              </a:rPr>
              <a:t>auch</a:t>
            </a:r>
            <a:r>
              <a:rPr lang="en-GB" sz="1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GB" sz="1800" dirty="0" err="1">
                <a:latin typeface="Calibri" pitchFamily="34" charset="0"/>
                <a:cs typeface="Calibri" pitchFamily="34" charset="0"/>
              </a:rPr>
              <a:t>nacheinander</a:t>
            </a:r>
            <a:r>
              <a:rPr lang="en-GB" sz="1800" dirty="0">
                <a:latin typeface="Calibri" pitchFamily="34" charset="0"/>
                <a:cs typeface="Calibri" pitchFamily="34" charset="0"/>
              </a:rPr>
              <a:t> auf </a:t>
            </a:r>
            <a:r>
              <a:rPr lang="en-GB" sz="1800" dirty="0" err="1">
                <a:latin typeface="Calibri" pitchFamily="34" charset="0"/>
                <a:cs typeface="Calibri" pitchFamily="34" charset="0"/>
              </a:rPr>
              <a:t>beiden</a:t>
            </a:r>
            <a:r>
              <a:rPr lang="en-GB" sz="1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GB" sz="1800" dirty="0" err="1">
                <a:latin typeface="Calibri" pitchFamily="34" charset="0"/>
                <a:cs typeface="Calibri" pitchFamily="34" charset="0"/>
              </a:rPr>
              <a:t>Seiten</a:t>
            </a:r>
            <a:r>
              <a:rPr lang="en-GB" sz="1800" dirty="0">
                <a:latin typeface="Calibri" pitchFamily="34" charset="0"/>
                <a:cs typeface="Calibri" pitchFamily="34" charset="0"/>
              </a:rPr>
              <a:t/>
            </a:r>
            <a:br>
              <a:rPr lang="en-GB" sz="1800" dirty="0">
                <a:latin typeface="Calibri" pitchFamily="34" charset="0"/>
                <a:cs typeface="Calibri" pitchFamily="34" charset="0"/>
              </a:rPr>
            </a:br>
            <a:r>
              <a:rPr lang="en-GB" sz="1800" dirty="0" err="1" smtClean="0">
                <a:latin typeface="Calibri" pitchFamily="34" charset="0"/>
                <a:cs typeface="Calibri" pitchFamily="34" charset="0"/>
              </a:rPr>
              <a:t>hauchdünn</a:t>
            </a:r>
            <a:r>
              <a:rPr lang="en-GB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GB" sz="1800" dirty="0" err="1">
                <a:latin typeface="Calibri" pitchFamily="34" charset="0"/>
                <a:cs typeface="Calibri" pitchFamily="34" charset="0"/>
              </a:rPr>
              <a:t>mit</a:t>
            </a:r>
            <a:r>
              <a:rPr lang="en-GB" sz="1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GB" sz="1800" dirty="0" err="1">
                <a:latin typeface="Calibri" pitchFamily="34" charset="0"/>
                <a:cs typeface="Calibri" pitchFamily="34" charset="0"/>
              </a:rPr>
              <a:t>Silikon</a:t>
            </a:r>
            <a:r>
              <a:rPr lang="en-GB" sz="1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GB" sz="1800" dirty="0" err="1">
                <a:latin typeface="Calibri" pitchFamily="34" charset="0"/>
                <a:cs typeface="Calibri" pitchFamily="34" charset="0"/>
              </a:rPr>
              <a:t>überziehen</a:t>
            </a:r>
            <a:r>
              <a:rPr lang="en-GB" sz="1800" dirty="0">
                <a:latin typeface="Calibri" pitchFamily="34" charset="0"/>
                <a:cs typeface="Calibri" pitchFamily="34" charset="0"/>
              </a:rPr>
              <a:t> (</a:t>
            </a:r>
            <a:r>
              <a:rPr lang="en-GB" sz="1800" dirty="0" err="1">
                <a:latin typeface="Calibri" pitchFamily="34" charset="0"/>
                <a:cs typeface="Calibri" pitchFamily="34" charset="0"/>
              </a:rPr>
              <a:t>ohne</a:t>
            </a:r>
            <a:r>
              <a:rPr lang="en-GB" sz="1800" dirty="0">
                <a:latin typeface="Calibri" pitchFamily="34" charset="0"/>
                <a:cs typeface="Calibri" pitchFamily="34" charset="0"/>
              </a:rPr>
              <a:t> Stab) und </a:t>
            </a:r>
            <a:r>
              <a:rPr lang="en-GB" sz="1800" dirty="0" err="1">
                <a:latin typeface="Calibri" pitchFamily="34" charset="0"/>
                <a:cs typeface="Calibri" pitchFamily="34" charset="0"/>
              </a:rPr>
              <a:t>für</a:t>
            </a:r>
            <a:r>
              <a:rPr lang="en-GB" sz="1800" dirty="0">
                <a:latin typeface="Calibri" pitchFamily="34" charset="0"/>
                <a:cs typeface="Calibri" pitchFamily="34" charset="0"/>
              </a:rPr>
              <a:t> 15min </a:t>
            </a:r>
            <a:r>
              <a:rPr lang="en-GB" sz="1800" dirty="0" err="1" smtClean="0">
                <a:latin typeface="Calibri" pitchFamily="34" charset="0"/>
                <a:cs typeface="Calibri" pitchFamily="34" charset="0"/>
              </a:rPr>
              <a:t>nacheinander</a:t>
            </a:r>
            <a:r>
              <a:rPr lang="en-GB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GB" sz="1800" dirty="0" err="1">
                <a:latin typeface="Calibri" pitchFamily="34" charset="0"/>
                <a:cs typeface="Calibri" pitchFamily="34" charset="0"/>
              </a:rPr>
              <a:t>bei</a:t>
            </a:r>
            <a:r>
              <a:rPr lang="en-GB" sz="1800" dirty="0">
                <a:latin typeface="Calibri" pitchFamily="34" charset="0"/>
                <a:cs typeface="Calibri" pitchFamily="34" charset="0"/>
              </a:rPr>
              <a:t> 100-150°C </a:t>
            </a:r>
            <a:r>
              <a:rPr lang="en-GB" sz="1800" dirty="0" err="1">
                <a:latin typeface="Calibri" pitchFamily="34" charset="0"/>
                <a:cs typeface="Calibri" pitchFamily="34" charset="0"/>
              </a:rPr>
              <a:t>im</a:t>
            </a:r>
            <a:r>
              <a:rPr lang="en-GB" sz="1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GB" sz="1800" dirty="0" err="1">
                <a:latin typeface="Calibri" pitchFamily="34" charset="0"/>
                <a:cs typeface="Calibri" pitchFamily="34" charset="0"/>
              </a:rPr>
              <a:t>Ofen</a:t>
            </a:r>
            <a:r>
              <a:rPr lang="en-GB" sz="1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GB" sz="1800" dirty="0" err="1">
                <a:latin typeface="Calibri" pitchFamily="34" charset="0"/>
                <a:cs typeface="Calibri" pitchFamily="34" charset="0"/>
              </a:rPr>
              <a:t>aushärten</a:t>
            </a:r>
            <a:r>
              <a:rPr lang="en-GB" sz="1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GB" sz="1800" dirty="0" err="1">
                <a:latin typeface="Calibri" pitchFamily="34" charset="0"/>
                <a:cs typeface="Calibri" pitchFamily="34" charset="0"/>
              </a:rPr>
              <a:t>lassen</a:t>
            </a:r>
            <a:r>
              <a:rPr lang="en-GB" sz="1800" dirty="0">
                <a:latin typeface="Calibri" pitchFamily="34" charset="0"/>
                <a:cs typeface="Calibri" pitchFamily="34" charset="0"/>
              </a:rPr>
              <a:t>.</a:t>
            </a:r>
          </a:p>
        </p:txBody>
      </p:sp>
      <p:sp>
        <p:nvSpPr>
          <p:cNvPr id="15373" name="Textfeld 2"/>
          <p:cNvSpPr txBox="1">
            <a:spLocks noChangeArrowheads="1"/>
          </p:cNvSpPr>
          <p:nvPr/>
        </p:nvSpPr>
        <p:spPr bwMode="auto">
          <a:xfrm>
            <a:off x="247650" y="5090789"/>
            <a:ext cx="84305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>
              <a:buNone/>
            </a:pPr>
            <a:r>
              <a:rPr lang="en-GB" sz="1800" dirty="0" err="1">
                <a:latin typeface="Calibri" pitchFamily="34" charset="0"/>
                <a:cs typeface="Calibri" pitchFamily="34" charset="0"/>
              </a:rPr>
              <a:t>offene</a:t>
            </a:r>
            <a:r>
              <a:rPr lang="en-GB" sz="1800" dirty="0">
                <a:latin typeface="Calibri" pitchFamily="34" charset="0"/>
                <a:cs typeface="Calibri" pitchFamily="34" charset="0"/>
              </a:rPr>
              <a:t/>
            </a:r>
            <a:br>
              <a:rPr lang="en-GB" sz="1800" dirty="0">
                <a:latin typeface="Calibri" pitchFamily="34" charset="0"/>
                <a:cs typeface="Calibri" pitchFamily="34" charset="0"/>
              </a:rPr>
            </a:br>
            <a:r>
              <a:rPr lang="en-GB" sz="1800" dirty="0" err="1">
                <a:latin typeface="Calibri" pitchFamily="34" charset="0"/>
                <a:cs typeface="Calibri" pitchFamily="34" charset="0"/>
              </a:rPr>
              <a:t>Kanten</a:t>
            </a:r>
            <a:endParaRPr lang="en-GB" sz="1800" dirty="0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15374" name="Gerade Verbindung mit Pfeil 4"/>
          <p:cNvCxnSpPr>
            <a:cxnSpLocks noChangeShapeType="1"/>
          </p:cNvCxnSpPr>
          <p:nvPr/>
        </p:nvCxnSpPr>
        <p:spPr bwMode="auto">
          <a:xfrm flipV="1">
            <a:off x="1162050" y="4335139"/>
            <a:ext cx="944563" cy="88900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3246315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>
            <a:spLocks noGrp="1" noChangeArrowheads="1"/>
          </p:cNvSpPr>
          <p:nvPr>
            <p:ph type="title"/>
          </p:nvPr>
        </p:nvSpPr>
        <p:spPr>
          <a:xfrm>
            <a:off x="377825" y="971550"/>
            <a:ext cx="8840788" cy="630238"/>
          </a:xfrm>
        </p:spPr>
        <p:txBody>
          <a:bodyPr/>
          <a:lstStyle/>
          <a:p>
            <a:pPr eaLnBrk="1" hangingPunct="1"/>
            <a:r>
              <a:rPr lang="en-US" sz="2800" dirty="0" err="1" smtClean="0">
                <a:latin typeface="Calibri" pitchFamily="34" charset="0"/>
                <a:cs typeface="Calibri" pitchFamily="34" charset="0"/>
              </a:rPr>
              <a:t>Abschliessende</a:t>
            </a:r>
            <a:r>
              <a:rPr lang="en-US" sz="2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 smtClean="0">
                <a:latin typeface="Calibri" pitchFamily="34" charset="0"/>
                <a:cs typeface="Calibri" pitchFamily="34" charset="0"/>
              </a:rPr>
              <a:t>Ofenaushärtung</a:t>
            </a:r>
            <a:endParaRPr lang="en-US" sz="280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Textfeld 4"/>
          <p:cNvSpPr txBox="1"/>
          <p:nvPr/>
        </p:nvSpPr>
        <p:spPr>
          <a:xfrm>
            <a:off x="377825" y="1404938"/>
            <a:ext cx="7884081" cy="255454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>
              <a:defRPr/>
            </a:pPr>
            <a:endParaRPr lang="de-CH" sz="2000" dirty="0">
              <a:cs typeface="Calibri" pitchFamily="34" charset="0"/>
              <a:sym typeface="Wingdings" pitchFamily="2" charset="2"/>
            </a:endParaRPr>
          </a:p>
          <a:p>
            <a:pPr algn="l">
              <a:buNone/>
              <a:defRPr/>
            </a:pPr>
            <a:r>
              <a:rPr lang="de-CH" sz="2000" dirty="0">
                <a:cs typeface="Calibri" pitchFamily="34" charset="0"/>
                <a:sym typeface="Wingdings" pitchFamily="2" charset="2"/>
              </a:rPr>
              <a:t>Im Ofen nochmal 15-30min bei 100°C – 150°C aushärten </a:t>
            </a:r>
            <a:r>
              <a:rPr lang="de-CH" sz="2000" dirty="0" smtClean="0">
                <a:cs typeface="Calibri" pitchFamily="34" charset="0"/>
                <a:sym typeface="Wingdings" pitchFamily="2" charset="2"/>
              </a:rPr>
              <a:t>lassen</a:t>
            </a:r>
            <a:endParaRPr lang="de-CH" sz="2000" dirty="0">
              <a:cs typeface="Calibri" pitchFamily="34" charset="0"/>
              <a:sym typeface="Wingdings" pitchFamily="2" charset="2"/>
            </a:endParaRPr>
          </a:p>
          <a:p>
            <a:pPr algn="l">
              <a:buNone/>
              <a:defRPr/>
            </a:pPr>
            <a:r>
              <a:rPr lang="de-CH" sz="2000" dirty="0" smtClean="0">
                <a:cs typeface="Calibri" pitchFamily="34" charset="0"/>
                <a:sym typeface="Wingdings" pitchFamily="2" charset="2"/>
              </a:rPr>
              <a:t>die </a:t>
            </a:r>
            <a:r>
              <a:rPr lang="de-CH" sz="2000" dirty="0">
                <a:cs typeface="Calibri" pitchFamily="34" charset="0"/>
                <a:sym typeface="Wingdings" pitchFamily="2" charset="2"/>
              </a:rPr>
              <a:t>Proben sollten keinen Kontakt mit dem Boden haben, sonst kann es zu</a:t>
            </a:r>
            <a:br>
              <a:rPr lang="de-CH" sz="2000" dirty="0">
                <a:cs typeface="Calibri" pitchFamily="34" charset="0"/>
                <a:sym typeface="Wingdings" pitchFamily="2" charset="2"/>
              </a:rPr>
            </a:br>
            <a:r>
              <a:rPr lang="de-CH" sz="2000" dirty="0" smtClean="0">
                <a:cs typeface="Calibri" pitchFamily="34" charset="0"/>
                <a:sym typeface="Wingdings" pitchFamily="2" charset="2"/>
              </a:rPr>
              <a:t>Deformationen </a:t>
            </a:r>
            <a:r>
              <a:rPr lang="de-CH" sz="2000" dirty="0">
                <a:cs typeface="Calibri" pitchFamily="34" charset="0"/>
                <a:sym typeface="Wingdings" pitchFamily="2" charset="2"/>
              </a:rPr>
              <a:t>kommen</a:t>
            </a:r>
            <a:endParaRPr lang="de-CH" sz="2000" dirty="0">
              <a:cs typeface="Calibri" pitchFamily="34" charset="0"/>
            </a:endParaRPr>
          </a:p>
          <a:p>
            <a:pPr marL="342900" indent="-342900" algn="l">
              <a:buFontTx/>
              <a:buAutoNum type="arabicPeriod"/>
              <a:defRPr/>
            </a:pPr>
            <a:endParaRPr lang="de-CH" sz="2000" dirty="0">
              <a:cs typeface="Calibri" pitchFamily="34" charset="0"/>
            </a:endParaRPr>
          </a:p>
          <a:p>
            <a:pPr algn="l">
              <a:defRPr/>
            </a:pPr>
            <a:endParaRPr lang="en-GB" sz="2000" dirty="0">
              <a:cs typeface="Calibri" pitchFamily="34" charset="0"/>
            </a:endParaRPr>
          </a:p>
        </p:txBody>
      </p:sp>
      <p:pic>
        <p:nvPicPr>
          <p:cNvPr id="1638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4766" y="3245668"/>
            <a:ext cx="5086350" cy="3343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10296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4"/>
          <p:cNvSpPr>
            <a:spLocks noGrp="1" noChangeArrowheads="1"/>
          </p:cNvSpPr>
          <p:nvPr>
            <p:ph type="title"/>
          </p:nvPr>
        </p:nvSpPr>
        <p:spPr>
          <a:xfrm>
            <a:off x="539080" y="828675"/>
            <a:ext cx="7327900" cy="630238"/>
          </a:xfrm>
        </p:spPr>
        <p:txBody>
          <a:bodyPr/>
          <a:lstStyle/>
          <a:p>
            <a:pPr eaLnBrk="1" hangingPunct="1"/>
            <a:r>
              <a:rPr lang="en-US" sz="2800" dirty="0" err="1" smtClean="0">
                <a:latin typeface="Calibri" pitchFamily="34" charset="0"/>
                <a:cs typeface="Calibri" pitchFamily="34" charset="0"/>
              </a:rPr>
              <a:t>Abschliessende</a:t>
            </a:r>
            <a:r>
              <a:rPr lang="en-US" sz="2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 smtClean="0">
                <a:latin typeface="Calibri" pitchFamily="34" charset="0"/>
                <a:cs typeface="Calibri" pitchFamily="34" charset="0"/>
              </a:rPr>
              <a:t>Nachbearbeitung</a:t>
            </a:r>
            <a:endParaRPr lang="en-US" sz="280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Textfeld 4"/>
          <p:cNvSpPr txBox="1"/>
          <p:nvPr/>
        </p:nvSpPr>
        <p:spPr>
          <a:xfrm>
            <a:off x="522289" y="1476375"/>
            <a:ext cx="9584630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l">
              <a:buFontTx/>
              <a:buAutoNum type="arabicPeriod"/>
              <a:defRPr/>
            </a:pPr>
            <a:r>
              <a:rPr lang="de-CH" sz="2000" dirty="0">
                <a:cs typeface="Calibri" pitchFamily="34" charset="0"/>
                <a:sym typeface="Wingdings" pitchFamily="2" charset="2"/>
              </a:rPr>
              <a:t>Den Stab mit Ring oder Ring ohne Stab (und dann auf den Ring ziehen) aus dem Ofen nehmen</a:t>
            </a:r>
          </a:p>
          <a:p>
            <a:pPr marL="342900" indent="-342900" algn="l">
              <a:buFontTx/>
              <a:buAutoNum type="arabicPeriod"/>
              <a:defRPr/>
            </a:pPr>
            <a:r>
              <a:rPr lang="de-CH" sz="2000" dirty="0">
                <a:cs typeface="Calibri" pitchFamily="34" charset="0"/>
                <a:sym typeface="Wingdings" pitchFamily="2" charset="2"/>
              </a:rPr>
              <a:t>Ränder schön sauber mit scharfem Cutter-Messer </a:t>
            </a:r>
            <a:r>
              <a:rPr lang="de-CH" sz="2000" dirty="0" smtClean="0">
                <a:cs typeface="Calibri" pitchFamily="34" charset="0"/>
                <a:sym typeface="Wingdings" pitchFamily="2" charset="2"/>
              </a:rPr>
              <a:t>beschneiden</a:t>
            </a:r>
          </a:p>
          <a:p>
            <a:pPr marL="342900" indent="-342900" algn="l">
              <a:buFontTx/>
              <a:buAutoNum type="arabicPeriod"/>
              <a:defRPr/>
            </a:pPr>
            <a:r>
              <a:rPr lang="de-CH" sz="2000" dirty="0" smtClean="0">
                <a:cs typeface="Calibri" pitchFamily="34" charset="0"/>
                <a:sym typeface="Wingdings" pitchFamily="2" charset="2"/>
              </a:rPr>
              <a:t>Ring abziehen</a:t>
            </a:r>
            <a:endParaRPr lang="de-CH" sz="2000" dirty="0">
              <a:cs typeface="Calibri" pitchFamily="34" charset="0"/>
              <a:sym typeface="Wingdings" pitchFamily="2" charset="2"/>
            </a:endParaRPr>
          </a:p>
          <a:p>
            <a:pPr algn="l">
              <a:defRPr/>
            </a:pPr>
            <a:endParaRPr lang="de-CH" sz="2000" dirty="0">
              <a:cs typeface="Calibri" pitchFamily="34" charset="0"/>
            </a:endParaRPr>
          </a:p>
          <a:p>
            <a:pPr algn="l">
              <a:defRPr/>
            </a:pPr>
            <a:endParaRPr lang="en-GB" sz="2000" dirty="0">
              <a:cs typeface="Calibri" pitchFamily="34" charset="0"/>
            </a:endParaRPr>
          </a:p>
        </p:txBody>
      </p:sp>
      <p:pic>
        <p:nvPicPr>
          <p:cNvPr id="17412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625" y="3202607"/>
            <a:ext cx="3971519" cy="3746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3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8668" y="3195017"/>
            <a:ext cx="5048250" cy="180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43913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HNW Präsentation HTNW">
  <a:themeElements>
    <a:clrScheme name="FHNW Präsentation HTNW 1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0000"/>
      </a:hlink>
      <a:folHlink>
        <a:srgbClr val="99CC00"/>
      </a:folHlink>
    </a:clrScheme>
    <a:fontScheme name="FHNW Präsentation HTNW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355600" marR="0" indent="-355600" algn="l" defTabSz="1042988" rtl="0" eaLnBrk="0" fontAlgn="base" latinLnBrk="0" hangingPunct="0">
          <a:lnSpc>
            <a:spcPct val="100000"/>
          </a:lnSpc>
          <a:spcBef>
            <a:spcPts val="1200"/>
          </a:spcBef>
          <a:spcAft>
            <a:spcPct val="0"/>
          </a:spcAft>
          <a:buClrTx/>
          <a:buSzTx/>
          <a:buFontTx/>
          <a:buChar char="•"/>
          <a:tabLst>
            <a:tab pos="355600" algn="l"/>
            <a:tab pos="3224213" algn="l"/>
          </a:tabLst>
          <a:defRPr kumimoji="0" lang="de-CH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Arial Unicode MS" pitchFamily="34" charset="-128"/>
            <a:cs typeface="Arial Unicode MS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355600" marR="0" indent="-355600" algn="l" defTabSz="1042988" rtl="0" eaLnBrk="0" fontAlgn="base" latinLnBrk="0" hangingPunct="0">
          <a:lnSpc>
            <a:spcPct val="100000"/>
          </a:lnSpc>
          <a:spcBef>
            <a:spcPts val="1200"/>
          </a:spcBef>
          <a:spcAft>
            <a:spcPct val="0"/>
          </a:spcAft>
          <a:buClrTx/>
          <a:buSzTx/>
          <a:buFontTx/>
          <a:buChar char="•"/>
          <a:tabLst>
            <a:tab pos="355600" algn="l"/>
            <a:tab pos="3224213" algn="l"/>
          </a:tabLst>
          <a:defRPr kumimoji="0" lang="de-CH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Arial Unicode MS" pitchFamily="34" charset="-128"/>
            <a:cs typeface="Arial Unicode MS" pitchFamily="34" charset="-128"/>
          </a:defRPr>
        </a:defPPr>
      </a:lstStyle>
    </a:lnDef>
  </a:objectDefaults>
  <a:extraClrSchemeLst>
    <a:extraClrScheme>
      <a:clrScheme name="FHNW Präsentation HTNW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HNW Präsentation HTNW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HNW Präsentation HTNW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HNW Präsentation HTNW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HNW Präsentation HTNW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HNW Präsentation HTNW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HNW Präsentation HTNW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HNW Präsentation HTNW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HNW Präsentation HTNW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HNW Präsentation HTNW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HNW Präsentation HTNW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HNW Präsentation HTNW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HNW Präsentation HTNW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00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F:\Dokumente und Einstellungen\Jürg Christener\Anwendungsdaten\Microsoft\Vorlagen\FHNW Präsentation HTNW.pot</Template>
  <TotalTime>0</TotalTime>
  <Words>250</Words>
  <Application>Microsoft Office PowerPoint</Application>
  <PresentationFormat>Benutzerdefiniert</PresentationFormat>
  <Paragraphs>59</Paragraphs>
  <Slides>10</Slides>
  <Notes>2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10</vt:i4>
      </vt:variant>
    </vt:vector>
  </HeadingPairs>
  <TitlesOfParts>
    <vt:vector size="11" baseType="lpstr">
      <vt:lpstr>FHNW Präsentation HTNW</vt:lpstr>
      <vt:lpstr>PowerPoint-Präsentation</vt:lpstr>
      <vt:lpstr>Schneiden von Fasern</vt:lpstr>
      <vt:lpstr>Silikon anmischen</vt:lpstr>
      <vt:lpstr>Imprägnierten Vorformling um den Stab wickeln</vt:lpstr>
      <vt:lpstr>Erste Ofenhärtung</vt:lpstr>
      <vt:lpstr>Entformung</vt:lpstr>
      <vt:lpstr>Fertig oder noch Kanten versiegeln</vt:lpstr>
      <vt:lpstr>Abschliessende Ofenaushärtung</vt:lpstr>
      <vt:lpstr>Abschliessende Nachbearbeitung</vt:lpstr>
      <vt:lpstr>Anprobieren, Freude haben!</vt:lpstr>
    </vt:vector>
  </TitlesOfParts>
  <Company>Fachhochschule Nordwestschweiz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Vertiefungsfach Geographie – Einführung GIS und verwandte Bereiche</dc:title>
  <dc:creator>Lukas Bähler</dc:creator>
  <cp:lastModifiedBy>von Arx Matthias</cp:lastModifiedBy>
  <cp:revision>352</cp:revision>
  <cp:lastPrinted>2012-07-09T11:48:39Z</cp:lastPrinted>
  <dcterms:created xsi:type="dcterms:W3CDTF">2006-02-12T17:14:18Z</dcterms:created>
  <dcterms:modified xsi:type="dcterms:W3CDTF">2012-07-30T14:49:57Z</dcterms:modified>
</cp:coreProperties>
</file>