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64" r:id="rId2"/>
    <p:sldId id="396" r:id="rId3"/>
    <p:sldId id="397" r:id="rId4"/>
    <p:sldId id="398" r:id="rId5"/>
    <p:sldId id="399" r:id="rId6"/>
    <p:sldId id="400" r:id="rId7"/>
    <p:sldId id="401" r:id="rId8"/>
    <p:sldId id="402" r:id="rId9"/>
    <p:sldId id="403" r:id="rId10"/>
    <p:sldId id="404" r:id="rId11"/>
    <p:sldId id="405" r:id="rId12"/>
    <p:sldId id="406" r:id="rId13"/>
    <p:sldId id="407" r:id="rId14"/>
    <p:sldId id="408" r:id="rId15"/>
  </p:sldIdLst>
  <p:sldSz cx="10693400" cy="7561263"/>
  <p:notesSz cx="6811963" cy="9942513"/>
  <p:defaultTextStyle>
    <a:defPPr>
      <a:defRPr lang="de-CH"/>
    </a:defPPr>
    <a:lvl1pPr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1pPr>
    <a:lvl2pPr marL="4572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2pPr>
    <a:lvl3pPr marL="9144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3pPr>
    <a:lvl4pPr marL="13716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4pPr>
    <a:lvl5pPr marL="18288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FFFFC5"/>
    <a:srgbClr val="FED500"/>
    <a:srgbClr val="FFFF3C"/>
    <a:srgbClr val="FF6614"/>
    <a:srgbClr val="3333CC"/>
    <a:srgbClr val="FF0000"/>
    <a:srgbClr val="244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0" autoAdjust="0"/>
    <p:restoredTop sz="86400" autoAdjust="0"/>
  </p:normalViewPr>
  <p:slideViewPr>
    <p:cSldViewPr>
      <p:cViewPr varScale="1">
        <p:scale>
          <a:sx n="88" d="100"/>
          <a:sy n="88" d="100"/>
        </p:scale>
        <p:origin x="-2010" y="-102"/>
      </p:cViewPr>
      <p:guideLst>
        <p:guide orient="horz" pos="238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52065" cy="497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11" tIns="45756" rIns="91511" bIns="45756" numCol="1" anchor="t" anchorCtr="0" compatLnSpc="1">
            <a:prstTxWarp prst="textNoShape">
              <a:avLst/>
            </a:prstTxWarp>
          </a:bodyPr>
          <a:lstStyle>
            <a:lvl1pPr defTabSz="914785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8289" y="0"/>
            <a:ext cx="2952065" cy="497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11" tIns="45756" rIns="91511" bIns="45756" numCol="1" anchor="t" anchorCtr="0" compatLnSpc="1">
            <a:prstTxWarp prst="textNoShape">
              <a:avLst/>
            </a:prstTxWarp>
          </a:bodyPr>
          <a:lstStyle>
            <a:lvl1pPr algn="r" defTabSz="914785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44742"/>
            <a:ext cx="2952065" cy="496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11" tIns="45756" rIns="91511" bIns="45756" numCol="1" anchor="b" anchorCtr="0" compatLnSpc="1">
            <a:prstTxWarp prst="textNoShape">
              <a:avLst/>
            </a:prstTxWarp>
          </a:bodyPr>
          <a:lstStyle>
            <a:lvl1pPr defTabSz="914785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8289" y="9444742"/>
            <a:ext cx="2952065" cy="496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11" tIns="45756" rIns="91511" bIns="45756" numCol="1" anchor="b" anchorCtr="0" compatLnSpc="1">
            <a:prstTxWarp prst="textNoShape">
              <a:avLst/>
            </a:prstTxWarp>
          </a:bodyPr>
          <a:lstStyle>
            <a:lvl1pPr algn="r" defTabSz="914785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fld id="{8E9B6629-603F-4611-AC95-5B3831ABCCB8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919990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52065" cy="497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11" tIns="45756" rIns="91511" bIns="45756" numCol="1" anchor="t" anchorCtr="0" compatLnSpc="1">
            <a:prstTxWarp prst="textNoShape">
              <a:avLst/>
            </a:prstTxWarp>
          </a:bodyPr>
          <a:lstStyle>
            <a:lvl1pPr defTabSz="914785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8289" y="0"/>
            <a:ext cx="2952065" cy="497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11" tIns="45756" rIns="91511" bIns="45756" numCol="1" anchor="t" anchorCtr="0" compatLnSpc="1">
            <a:prstTxWarp prst="textNoShape">
              <a:avLst/>
            </a:prstTxWarp>
          </a:bodyPr>
          <a:lstStyle>
            <a:lvl1pPr algn="r" defTabSz="914785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2950"/>
            <a:ext cx="5275263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876" y="4722371"/>
            <a:ext cx="5450214" cy="4476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11" tIns="45756" rIns="91511" bIns="457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4742"/>
            <a:ext cx="2952065" cy="496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11" tIns="45756" rIns="91511" bIns="45756" numCol="1" anchor="b" anchorCtr="0" compatLnSpc="1">
            <a:prstTxWarp prst="textNoShape">
              <a:avLst/>
            </a:prstTxWarp>
          </a:bodyPr>
          <a:lstStyle>
            <a:lvl1pPr defTabSz="914785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8289" y="9444742"/>
            <a:ext cx="2952065" cy="496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11" tIns="45756" rIns="91511" bIns="45756" numCol="1" anchor="b" anchorCtr="0" compatLnSpc="1">
            <a:prstTxWarp prst="textNoShape">
              <a:avLst/>
            </a:prstTxWarp>
          </a:bodyPr>
          <a:lstStyle>
            <a:lvl1pPr algn="r" defTabSz="914785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fld id="{4AB71118-2C9A-467D-AA21-79AA428B6E13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518986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07B085-17C5-45B4-8B68-D52FFBF5936F}" type="slidenum">
              <a:rPr lang="de-CH"/>
              <a:pPr/>
              <a:t>1</a:t>
            </a:fld>
            <a:endParaRPr lang="de-CH"/>
          </a:p>
        </p:txBody>
      </p:sp>
      <p:sp>
        <p:nvSpPr>
          <p:cNvPr id="443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3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smtClean="0"/>
          </a:p>
        </p:txBody>
      </p:sp>
      <p:sp>
        <p:nvSpPr>
          <p:cNvPr id="45060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56596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6145" indent="-286979" defTabSz="956596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7915" indent="-229583" defTabSz="956596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7081" indent="-229583" defTabSz="956596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66247" indent="-229583" defTabSz="956596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25413" indent="-229583" algn="r" defTabSz="956596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84579" indent="-229583" algn="r" defTabSz="956596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43745" indent="-229583" algn="r" defTabSz="956596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902911" indent="-229583" algn="r" defTabSz="956596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BEFA4FC-CAAD-4733-BF56-DFEE37A9015E}" type="slidenum">
              <a:rPr lang="de-CH" sz="1300"/>
              <a:pPr eaLnBrk="1" hangingPunct="1"/>
              <a:t>2</a:t>
            </a:fld>
            <a:endParaRPr lang="de-CH" sz="13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GB" smtClean="0"/>
              <a:t>Suter </a:t>
            </a:r>
          </a:p>
        </p:txBody>
      </p:sp>
      <p:sp>
        <p:nvSpPr>
          <p:cNvPr id="47108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56596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6145" indent="-286979" defTabSz="956596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7915" indent="-229583" defTabSz="956596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7081" indent="-229583" defTabSz="956596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66247" indent="-229583" defTabSz="956596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25413" indent="-229583" algn="r" defTabSz="956596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84579" indent="-229583" algn="r" defTabSz="956596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43745" indent="-229583" algn="r" defTabSz="956596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902911" indent="-229583" algn="r" defTabSz="956596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77F6A12-F8C7-4CFD-8695-2F422E54953A}" type="slidenum">
              <a:rPr lang="de-CH" sz="1300"/>
              <a:pPr eaLnBrk="1" hangingPunct="1"/>
              <a:t>5</a:t>
            </a:fld>
            <a:endParaRPr lang="de-CH" sz="13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01688" y="2349500"/>
            <a:ext cx="9090025" cy="1620838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603375" y="4284663"/>
            <a:ext cx="7486650" cy="19319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6856245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4988" y="1763713"/>
            <a:ext cx="9623425" cy="49911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59817446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4315122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5422900" y="1763713"/>
            <a:ext cx="4735513" cy="2419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5422900" y="4335463"/>
            <a:ext cx="4735513" cy="2419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10284789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4670" y="1764295"/>
            <a:ext cx="4722918" cy="49900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435812" y="1764295"/>
            <a:ext cx="4722918" cy="241015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435812" y="4342476"/>
            <a:ext cx="4722918" cy="24119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221663" y="7197725"/>
            <a:ext cx="865187" cy="1793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4B76B3-434F-4B9F-A4B0-0BA298E751DF}" type="datetime1">
              <a:rPr lang="de-DE"/>
              <a:pPr>
                <a:defRPr/>
              </a:pPr>
              <a:t>30.07.2012</a:t>
            </a:fld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736600" y="7197725"/>
            <a:ext cx="7485063" cy="1793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Herstellung von Silikon/Carbon- oder Glasfaser - Ringen oder Armbändern</a:t>
            </a:r>
            <a:endParaRPr lang="de-DE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086850" y="7197725"/>
            <a:ext cx="863600" cy="1793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9F6901-8D4A-4891-96A8-1BA2AA48828B}" type="slidenum">
              <a:rPr lang="en-AU"/>
              <a:pPr>
                <a:defRPr/>
              </a:pPr>
              <a:t>‹Nr.›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8162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4988" y="1763713"/>
            <a:ext cx="9623425" cy="499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26672479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2101408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422900" y="1763713"/>
            <a:ext cx="4735513" cy="49911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91071348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76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48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432425" y="2397125"/>
            <a:ext cx="4725988" cy="43576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7110612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65246825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578213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31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33322251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95500" y="5292725"/>
            <a:ext cx="6416675" cy="6254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5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7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03876088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Rectangle 21"/>
          <p:cNvSpPr>
            <a:spLocks noChangeArrowheads="1"/>
          </p:cNvSpPr>
          <p:nvPr userDrawn="1"/>
        </p:nvSpPr>
        <p:spPr bwMode="auto">
          <a:xfrm>
            <a:off x="9883775" y="6840538"/>
            <a:ext cx="71438" cy="7207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de-CH"/>
          </a:p>
        </p:txBody>
      </p:sp>
      <p:sp>
        <p:nvSpPr>
          <p:cNvPr id="1048" name="Text Box 24"/>
          <p:cNvSpPr txBox="1">
            <a:spLocks noChangeArrowheads="1"/>
          </p:cNvSpPr>
          <p:nvPr userDrawn="1"/>
        </p:nvSpPr>
        <p:spPr bwMode="auto">
          <a:xfrm>
            <a:off x="10025063" y="6781800"/>
            <a:ext cx="431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</a:pPr>
            <a:fld id="{7F08506D-317C-479B-9039-88CCCAD4BA47}" type="slidenum">
              <a:rPr lang="de-DE" sz="1600" b="1">
                <a:solidFill>
                  <a:srgbClr val="244061"/>
                </a:solidFill>
                <a:latin typeface="Calibri" pitchFamily="34" charset="0"/>
              </a:rPr>
              <a:pPr>
                <a:buFontTx/>
                <a:buNone/>
              </a:pPr>
              <a:t>‹Nr.›</a:t>
            </a:fld>
            <a:endParaRPr lang="de-CH" sz="1600">
              <a:solidFill>
                <a:srgbClr val="244061"/>
              </a:solidFill>
              <a:latin typeface="Calibri" pitchFamily="34" charset="0"/>
            </a:endParaRPr>
          </a:p>
        </p:txBody>
      </p:sp>
      <p:pic>
        <p:nvPicPr>
          <p:cNvPr id="1050" name="Picture 26" descr="Logo_fhnw_10mm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180975"/>
            <a:ext cx="18732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3163" y="252239"/>
            <a:ext cx="896551" cy="97728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ransition spd="med"/>
  <p:timing>
    <p:tnLst>
      <p:par>
        <p:cTn id="1" dur="indefinite" restart="never" nodeType="tmRoot"/>
      </p:par>
    </p:tnLst>
  </p:timing>
  <p:txStyles>
    <p:titleStyle>
      <a:lvl1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2pPr>
      <a:lvl3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3pPr>
      <a:lvl4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4pPr>
      <a:lvl5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5pPr>
      <a:lvl6pPr marL="4572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6pPr>
      <a:lvl7pPr marL="9144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7pPr>
      <a:lvl8pPr marL="13716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8pPr>
      <a:lvl9pPr marL="18288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9pPr>
    </p:titleStyle>
    <p:bodyStyle>
      <a:lvl1pPr algn="l" defTabSz="1042988" rtl="0" fontAlgn="base">
        <a:lnSpc>
          <a:spcPct val="115000"/>
        </a:lnSpc>
        <a:spcBef>
          <a:spcPct val="10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352425" indent="-171450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712788" indent="-169863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3pPr>
      <a:lvl4pPr marL="1073150" indent="-180975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14319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5pPr>
      <a:lvl6pPr marL="18891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6pPr>
      <a:lvl7pPr marL="23463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7pPr>
      <a:lvl8pPr marL="28035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8pPr>
      <a:lvl9pPr marL="32607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8" name="Rectangle 10"/>
          <p:cNvSpPr>
            <a:spLocks noChangeArrowheads="1"/>
          </p:cNvSpPr>
          <p:nvPr/>
        </p:nvSpPr>
        <p:spPr bwMode="auto">
          <a:xfrm>
            <a:off x="1385888" y="3204567"/>
            <a:ext cx="7988300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1042988" eaLnBrk="1" hangingPunct="1">
              <a:spcBef>
                <a:spcPct val="0"/>
              </a:spcBef>
              <a:buFontTx/>
              <a:buNone/>
            </a:pPr>
            <a:r>
              <a:rPr lang="de-CH" sz="4000" b="1" dirty="0" smtClean="0"/>
              <a:t>Silikon/</a:t>
            </a:r>
            <a:r>
              <a:rPr lang="de-CH" sz="4000" b="1" dirty="0" err="1" smtClean="0"/>
              <a:t>Carbonfaser</a:t>
            </a:r>
            <a:r>
              <a:rPr lang="de-CH" sz="4000" b="1" dirty="0" smtClean="0"/>
              <a:t>-Armbänder</a:t>
            </a:r>
          </a:p>
          <a:p>
            <a:pPr defTabSz="1042988" eaLnBrk="1" hangingPunct="1">
              <a:spcBef>
                <a:spcPct val="0"/>
              </a:spcBef>
              <a:buFontTx/>
              <a:buNone/>
            </a:pPr>
            <a:r>
              <a:rPr lang="de-CH" sz="4000" b="1" dirty="0" smtClean="0"/>
              <a:t>(Bauanleitung)</a:t>
            </a:r>
          </a:p>
          <a:p>
            <a:pPr marL="0" indent="0" eaLnBrk="1" hangingPunct="1">
              <a:spcBef>
                <a:spcPct val="0"/>
              </a:spcBef>
              <a:buNone/>
            </a:pPr>
            <a:endParaRPr lang="de-CH" sz="2800" dirty="0" smtClean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de-CH" sz="2800" dirty="0" smtClean="0"/>
              <a:t>Russell Bennett, Sara </a:t>
            </a:r>
            <a:r>
              <a:rPr lang="de-CH" sz="2800" dirty="0" err="1" smtClean="0"/>
              <a:t>Fortea</a:t>
            </a:r>
            <a:r>
              <a:rPr lang="de-CH" sz="2800" dirty="0" smtClean="0"/>
              <a:t>, Christian Rytka, Florian </a:t>
            </a:r>
            <a:r>
              <a:rPr lang="de-CH" sz="2800" dirty="0" err="1" smtClean="0"/>
              <a:t>Würsch</a:t>
            </a:r>
            <a:r>
              <a:rPr lang="de-CH" sz="2800" dirty="0" smtClean="0"/>
              <a:t> (IKT)</a:t>
            </a:r>
            <a:r>
              <a:rPr lang="de-CH" sz="4000" b="1" dirty="0">
                <a:solidFill>
                  <a:schemeClr val="tx2"/>
                </a:solidFill>
              </a:rPr>
              <a:t/>
            </a:r>
            <a:br>
              <a:rPr lang="de-CH" sz="4000" b="1" dirty="0">
                <a:solidFill>
                  <a:schemeClr val="tx2"/>
                </a:solidFill>
              </a:rPr>
            </a:br>
            <a:endParaRPr lang="de-CH" sz="2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Grp="1" noChangeArrowheads="1"/>
          </p:cNvSpPr>
          <p:nvPr>
            <p:ph type="title"/>
          </p:nvPr>
        </p:nvSpPr>
        <p:spPr>
          <a:xfrm>
            <a:off x="593849" y="971550"/>
            <a:ext cx="7849195" cy="630238"/>
          </a:xfrm>
        </p:spPr>
        <p:txBody>
          <a:bodyPr/>
          <a:lstStyle/>
          <a:p>
            <a:pPr eaLnBrk="1" hangingPunct="1"/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Ausschneiden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des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Flachen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Vorformlings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522288" y="1476375"/>
            <a:ext cx="6051144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endParaRPr lang="de-CH" sz="2000" dirty="0">
              <a:cs typeface="Calibri" pitchFamily="34" charset="0"/>
              <a:sym typeface="Wingdings" pitchFamily="2" charset="2"/>
            </a:endParaRPr>
          </a:p>
          <a:p>
            <a:pPr algn="l">
              <a:defRPr/>
            </a:pPr>
            <a:r>
              <a:rPr lang="de-CH" sz="2000" dirty="0">
                <a:cs typeface="Calibri" pitchFamily="34" charset="0"/>
                <a:sym typeface="Wingdings" pitchFamily="2" charset="2"/>
              </a:rPr>
              <a:t>Vorformling entsprechend 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Armbandbreite zuschneiden</a:t>
            </a:r>
            <a:endParaRPr lang="de-CH" sz="2000" dirty="0">
              <a:cs typeface="Calibri" pitchFamily="34" charset="0"/>
              <a:sym typeface="Wingdings" pitchFamily="2" charset="2"/>
            </a:endParaRPr>
          </a:p>
          <a:p>
            <a:pPr algn="l">
              <a:defRPr/>
            </a:pPr>
            <a:r>
              <a:rPr lang="de-CH" sz="2000" dirty="0" smtClean="0">
                <a:cs typeface="Calibri" pitchFamily="34" charset="0"/>
                <a:sym typeface="Wingdings" pitchFamily="2" charset="2"/>
              </a:rPr>
              <a:t>nachher sollte </a:t>
            </a:r>
            <a:r>
              <a:rPr lang="de-CH" sz="2000" dirty="0">
                <a:cs typeface="Calibri" pitchFamily="34" charset="0"/>
                <a:sym typeface="Wingdings" pitchFamily="2" charset="2"/>
              </a:rPr>
              <a:t>kein Klebeband mehr vorhanden 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sein</a:t>
            </a:r>
            <a:endParaRPr lang="en-GB" sz="2000" dirty="0">
              <a:cs typeface="Calibri" pitchFamily="34" charset="0"/>
            </a:endParaRPr>
          </a:p>
        </p:txBody>
      </p:sp>
      <p:pic>
        <p:nvPicPr>
          <p:cNvPr id="26628" name="Picture 9" descr="U:\lesson plan\method\2012-01-17 10.49.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00" y="2988543"/>
            <a:ext cx="3897312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662" y="2989263"/>
            <a:ext cx="5162550" cy="153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364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el 1"/>
          <p:cNvSpPr>
            <a:spLocks noGrp="1"/>
          </p:cNvSpPr>
          <p:nvPr>
            <p:ph type="title"/>
          </p:nvPr>
        </p:nvSpPr>
        <p:spPr>
          <a:xfrm>
            <a:off x="619819" y="900113"/>
            <a:ext cx="9623425" cy="576262"/>
          </a:xfrm>
        </p:spPr>
        <p:txBody>
          <a:bodyPr/>
          <a:lstStyle/>
          <a:p>
            <a:r>
              <a:rPr lang="en-GB" sz="2800" dirty="0" err="1" smtClean="0">
                <a:latin typeface="Calibri" pitchFamily="34" charset="0"/>
                <a:cs typeface="Calibri" pitchFamily="34" charset="0"/>
              </a:rPr>
              <a:t>Versiegelung</a:t>
            </a:r>
            <a:r>
              <a:rPr lang="en-GB" sz="2800" dirty="0" smtClean="0">
                <a:latin typeface="Calibri" pitchFamily="34" charset="0"/>
                <a:cs typeface="Calibri" pitchFamily="34" charset="0"/>
              </a:rPr>
              <a:t> der </a:t>
            </a:r>
            <a:r>
              <a:rPr lang="en-GB" sz="2800" dirty="0" err="1" smtClean="0">
                <a:latin typeface="Calibri" pitchFamily="34" charset="0"/>
                <a:cs typeface="Calibri" pitchFamily="34" charset="0"/>
              </a:rPr>
              <a:t>Kanten</a:t>
            </a:r>
            <a:r>
              <a:rPr lang="en-GB" sz="2800" dirty="0" smtClean="0">
                <a:latin typeface="Calibri" pitchFamily="34" charset="0"/>
                <a:cs typeface="Calibri" pitchFamily="34" charset="0"/>
              </a:rPr>
              <a:t> und </a:t>
            </a:r>
            <a:r>
              <a:rPr lang="en-GB" sz="2800" dirty="0" err="1" smtClean="0">
                <a:latin typeface="Calibri" pitchFamily="34" charset="0"/>
                <a:cs typeface="Calibri" pitchFamily="34" charset="0"/>
              </a:rPr>
              <a:t>Defekte</a:t>
            </a:r>
            <a:endParaRPr lang="en-GB" sz="2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765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87" y="1952179"/>
            <a:ext cx="5635625" cy="268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5" name="Textfeld 3"/>
          <p:cNvSpPr txBox="1">
            <a:spLocks noChangeArrowheads="1"/>
          </p:cNvSpPr>
          <p:nvPr/>
        </p:nvSpPr>
        <p:spPr bwMode="auto">
          <a:xfrm>
            <a:off x="6426696" y="1906676"/>
            <a:ext cx="4392612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 typeface="Arial" charset="0"/>
              <a:buAutoNum type="arabicPeriod"/>
            </a:pPr>
            <a:r>
              <a:rPr lang="en-GB" sz="2000" dirty="0" err="1">
                <a:latin typeface="Calibri" pitchFamily="34" charset="0"/>
                <a:cs typeface="Calibri" pitchFamily="34" charset="0"/>
              </a:rPr>
              <a:t>Antihaftfolie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erneut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mit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Silikon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br>
              <a:rPr lang="en-GB" sz="2000" dirty="0">
                <a:latin typeface="Calibri" pitchFamily="34" charset="0"/>
                <a:cs typeface="Calibri" pitchFamily="34" charset="0"/>
              </a:rPr>
            </a:b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bestreichen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  <a:p>
            <a:pPr algn="l" eaLnBrk="1" hangingPunct="1">
              <a:buFont typeface="Arial" charset="0"/>
              <a:buAutoNum type="arabicPeriod"/>
            </a:pPr>
            <a:r>
              <a:rPr lang="en-GB" sz="2000" dirty="0" err="1">
                <a:latin typeface="Calibri" pitchFamily="34" charset="0"/>
                <a:cs typeface="Calibri" pitchFamily="34" charset="0"/>
              </a:rPr>
              <a:t>Vorformling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auflegen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und 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Kanten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versiegeln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</a:p>
          <a:p>
            <a:pPr algn="l" eaLnBrk="1" hangingPunct="1">
              <a:buFont typeface="Arial" charset="0"/>
              <a:buAutoNum type="arabicPeriod"/>
            </a:pPr>
            <a:r>
              <a:rPr lang="en-GB" sz="2000" dirty="0" err="1">
                <a:latin typeface="Calibri" pitchFamily="34" charset="0"/>
                <a:cs typeface="Calibri" pitchFamily="34" charset="0"/>
              </a:rPr>
              <a:t>Zweite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Antihaftfolie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auflegen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, </a:t>
            </a:r>
            <a:br>
              <a:rPr lang="en-GB" sz="2000" dirty="0">
                <a:latin typeface="Calibri" pitchFamily="34" charset="0"/>
                <a:cs typeface="Calibri" pitchFamily="34" charset="0"/>
              </a:rPr>
            </a:br>
            <a:r>
              <a:rPr lang="en-GB" sz="2000" dirty="0" err="1">
                <a:latin typeface="Calibri" pitchFamily="34" charset="0"/>
                <a:cs typeface="Calibri" pitchFamily="34" charset="0"/>
              </a:rPr>
              <a:t>mit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Form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beschweren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und </a:t>
            </a:r>
            <a:br>
              <a:rPr lang="en-GB" sz="2000" dirty="0">
                <a:latin typeface="Calibri" pitchFamily="34" charset="0"/>
                <a:cs typeface="Calibri" pitchFamily="34" charset="0"/>
              </a:rPr>
            </a:br>
            <a:r>
              <a:rPr lang="en-GB" sz="2000" dirty="0" err="1">
                <a:latin typeface="Calibri" pitchFamily="34" charset="0"/>
                <a:cs typeface="Calibri" pitchFamily="34" charset="0"/>
              </a:rPr>
              <a:t>i</a:t>
            </a:r>
            <a:r>
              <a:rPr lang="de-CH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m Ofen nochmal 15-30min</a:t>
            </a:r>
            <a:br>
              <a:rPr lang="de-CH" sz="2000" dirty="0">
                <a:latin typeface="Calibri" pitchFamily="34" charset="0"/>
                <a:cs typeface="Calibri" pitchFamily="34" charset="0"/>
                <a:sym typeface="Wingdings" pitchFamily="2" charset="2"/>
              </a:rPr>
            </a:br>
            <a:r>
              <a:rPr lang="de-CH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bei 100°C – </a:t>
            </a:r>
            <a:r>
              <a:rPr lang="de-CH" sz="20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max. 150°C </a:t>
            </a:r>
            <a:r>
              <a:rPr lang="de-CH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aushärten </a:t>
            </a:r>
            <a:r>
              <a:rPr lang="de-CH" sz="20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lassen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765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86" y="4829858"/>
            <a:ext cx="5635625" cy="1903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34946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el 1"/>
          <p:cNvSpPr>
            <a:spLocks noGrp="1"/>
          </p:cNvSpPr>
          <p:nvPr>
            <p:ph type="title"/>
          </p:nvPr>
        </p:nvSpPr>
        <p:spPr>
          <a:xfrm>
            <a:off x="691827" y="900113"/>
            <a:ext cx="9623425" cy="576262"/>
          </a:xfrm>
        </p:spPr>
        <p:txBody>
          <a:bodyPr/>
          <a:lstStyle/>
          <a:p>
            <a:r>
              <a:rPr lang="en-US" sz="2800" dirty="0" smtClean="0">
                <a:latin typeface="Calibri" pitchFamily="34" charset="0"/>
                <a:cs typeface="Calibri" pitchFamily="34" charset="0"/>
              </a:rPr>
              <a:t>Armband </a:t>
            </a:r>
            <a:r>
              <a:rPr lang="en-GB" sz="2800" dirty="0">
                <a:latin typeface="Calibri" pitchFamily="34" charset="0"/>
                <a:cs typeface="Calibri" pitchFamily="34" charset="0"/>
              </a:rPr>
              <a:t>i</a:t>
            </a:r>
            <a:r>
              <a:rPr lang="en-GB" sz="2800" dirty="0" smtClean="0">
                <a:latin typeface="Calibri" pitchFamily="34" charset="0"/>
                <a:cs typeface="Calibri" pitchFamily="34" charset="0"/>
              </a:rPr>
              <a:t>n </a:t>
            </a:r>
            <a:r>
              <a:rPr lang="en-GB" sz="2800" dirty="0" smtClean="0">
                <a:latin typeface="Calibri" pitchFamily="34" charset="0"/>
                <a:cs typeface="Calibri" pitchFamily="34" charset="0"/>
              </a:rPr>
              <a:t>Form </a:t>
            </a:r>
            <a:r>
              <a:rPr lang="en-GB" sz="2800" dirty="0" err="1" smtClean="0">
                <a:latin typeface="Calibri" pitchFamily="34" charset="0"/>
                <a:cs typeface="Calibri" pitchFamily="34" charset="0"/>
              </a:rPr>
              <a:t>bringen</a:t>
            </a:r>
            <a:endParaRPr lang="en-GB" sz="2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678" name="Textfeld 3"/>
          <p:cNvSpPr txBox="1">
            <a:spLocks noChangeArrowheads="1"/>
          </p:cNvSpPr>
          <p:nvPr/>
        </p:nvSpPr>
        <p:spPr bwMode="auto">
          <a:xfrm>
            <a:off x="6643489" y="2844527"/>
            <a:ext cx="4031803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l" eaLnBrk="1" hangingPunct="1">
              <a:buNone/>
            </a:pPr>
            <a:r>
              <a:rPr lang="en-GB" sz="2000" dirty="0" err="1">
                <a:latin typeface="Calibri" pitchFamily="34" charset="0"/>
                <a:cs typeface="Calibri" pitchFamily="34" charset="0"/>
              </a:rPr>
              <a:t>Kanten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nach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Belieben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beschneiden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/>
            </a:r>
            <a:br>
              <a:rPr lang="en-GB" sz="2000" dirty="0">
                <a:latin typeface="Calibri" pitchFamily="34" charset="0"/>
                <a:cs typeface="Calibri" pitchFamily="34" charset="0"/>
              </a:rPr>
            </a:br>
            <a:r>
              <a:rPr lang="en-GB" sz="2000" dirty="0" err="1">
                <a:latin typeface="Calibri" pitchFamily="34" charset="0"/>
                <a:cs typeface="Calibri" pitchFamily="34" charset="0"/>
              </a:rPr>
              <a:t>z.B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.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mit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Schablone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und Cutter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oder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br>
              <a:rPr lang="en-GB" sz="2000" dirty="0">
                <a:latin typeface="Calibri" pitchFamily="34" charset="0"/>
                <a:cs typeface="Calibri" pitchFamily="34" charset="0"/>
              </a:rPr>
            </a:br>
            <a:r>
              <a:rPr lang="en-GB" sz="2000" dirty="0" err="1">
                <a:latin typeface="Calibri" pitchFamily="34" charset="0"/>
                <a:cs typeface="Calibri" pitchFamily="34" charset="0"/>
              </a:rPr>
              <a:t>mit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Schere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. Je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nach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ästhetischen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Vorlieben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kann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mehr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oder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weniger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Silikon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stehen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bleiben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  <a:p>
            <a:pPr algn="l" eaLnBrk="1" hangingPunct="1">
              <a:buFontTx/>
              <a:buChar char="-"/>
            </a:pP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867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8" y="1536700"/>
            <a:ext cx="3921125" cy="195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8" y="3551238"/>
            <a:ext cx="4886325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8" y="5265738"/>
            <a:ext cx="727392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9186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el 1"/>
          <p:cNvSpPr>
            <a:spLocks noGrp="1"/>
          </p:cNvSpPr>
          <p:nvPr>
            <p:ph type="title"/>
          </p:nvPr>
        </p:nvSpPr>
        <p:spPr>
          <a:xfrm>
            <a:off x="619819" y="828303"/>
            <a:ext cx="9623425" cy="576262"/>
          </a:xfrm>
        </p:spPr>
        <p:txBody>
          <a:bodyPr/>
          <a:lstStyle/>
          <a:p>
            <a:r>
              <a:rPr lang="en-GB" sz="2800" dirty="0" err="1" smtClean="0">
                <a:latin typeface="Calibri" pitchFamily="34" charset="0"/>
                <a:cs typeface="Calibri" pitchFamily="34" charset="0"/>
              </a:rPr>
              <a:t>Verschluss</a:t>
            </a:r>
            <a:r>
              <a:rPr lang="en-GB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800" dirty="0" err="1" smtClean="0">
                <a:latin typeface="Calibri" pitchFamily="34" charset="0"/>
                <a:cs typeface="Calibri" pitchFamily="34" charset="0"/>
              </a:rPr>
              <a:t>anbringen</a:t>
            </a:r>
            <a:endParaRPr lang="en-GB" sz="2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702" name="Textfeld 3"/>
          <p:cNvSpPr txBox="1">
            <a:spLocks noChangeArrowheads="1"/>
          </p:cNvSpPr>
          <p:nvPr/>
        </p:nvSpPr>
        <p:spPr bwMode="auto">
          <a:xfrm>
            <a:off x="5275263" y="1536700"/>
            <a:ext cx="4967981" cy="27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None/>
            </a:pPr>
            <a:r>
              <a:rPr lang="en-GB" sz="2000" dirty="0" err="1">
                <a:latin typeface="Calibri" pitchFamily="34" charset="0"/>
                <a:cs typeface="Calibri" pitchFamily="34" charset="0"/>
              </a:rPr>
              <a:t>Hier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sind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viele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Varianten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möglich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z.B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.:</a:t>
            </a:r>
          </a:p>
          <a:p>
            <a:pPr marL="342900" indent="-342900" eaLnBrk="1" hangingPunct="1"/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mit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Druckknopfzange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gibt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es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in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jedem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grösseren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Supermarkt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Löcher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knipsen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und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Druckknöpfe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einbauen</a:t>
            </a:r>
            <a:endParaRPr lang="en-GB" sz="2000" dirty="0" smtClean="0">
              <a:latin typeface="Calibri" pitchFamily="34" charset="0"/>
              <a:cs typeface="Calibri" pitchFamily="34" charset="0"/>
            </a:endParaRPr>
          </a:p>
          <a:p>
            <a:pPr marL="342900" indent="-342900" eaLnBrk="1" hangingPunct="1"/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mit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einfachen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Druckknöpfen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gibts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in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jedem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Supermarkt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bestücken</a:t>
            </a:r>
            <a:endParaRPr lang="en-GB" sz="2000" dirty="0" smtClean="0">
              <a:latin typeface="Calibri" pitchFamily="34" charset="0"/>
              <a:cs typeface="Calibri" pitchFamily="34" charset="0"/>
            </a:endParaRPr>
          </a:p>
          <a:p>
            <a:pPr marL="342900" indent="-342900" eaLnBrk="1" hangingPunct="1"/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oder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Bänder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verwenden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970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39" y="1618059"/>
            <a:ext cx="4414837" cy="331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83" y="5076775"/>
            <a:ext cx="3668713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467" y="4345944"/>
            <a:ext cx="2669577" cy="2747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54325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el 1"/>
          <p:cNvSpPr>
            <a:spLocks noGrp="1"/>
          </p:cNvSpPr>
          <p:nvPr>
            <p:ph type="title"/>
          </p:nvPr>
        </p:nvSpPr>
        <p:spPr>
          <a:xfrm>
            <a:off x="547811" y="960438"/>
            <a:ext cx="9623425" cy="576262"/>
          </a:xfrm>
        </p:spPr>
        <p:txBody>
          <a:bodyPr/>
          <a:lstStyle/>
          <a:p>
            <a:r>
              <a:rPr lang="en-US" sz="2800" dirty="0" smtClean="0">
                <a:latin typeface="Calibri" pitchFamily="34" charset="0"/>
                <a:cs typeface="Calibri" pitchFamily="34" charset="0"/>
              </a:rPr>
              <a:t>Armband f</a:t>
            </a:r>
            <a:r>
              <a:rPr lang="en-GB" sz="2800" dirty="0" err="1" smtClean="0">
                <a:latin typeface="Calibri" pitchFamily="34" charset="0"/>
                <a:cs typeface="Calibri" pitchFamily="34" charset="0"/>
              </a:rPr>
              <a:t>ertig</a:t>
            </a:r>
            <a:r>
              <a:rPr lang="en-GB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</a:t>
            </a:r>
            <a:endParaRPr lang="en-GB" sz="2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512" y="1549078"/>
            <a:ext cx="3999660" cy="4895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28" y="1885934"/>
            <a:ext cx="4608264" cy="3983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4519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>
          <a:xfrm>
            <a:off x="666180" y="1044575"/>
            <a:ext cx="6969125" cy="630238"/>
          </a:xfrm>
        </p:spPr>
        <p:txBody>
          <a:bodyPr/>
          <a:lstStyle/>
          <a:p>
            <a:pPr eaLnBrk="1" hangingPunct="1"/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Allgemeine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Einführung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-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Vorbereitungen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33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66750" y="1763713"/>
            <a:ext cx="8351838" cy="5257800"/>
          </a:xfrm>
        </p:spPr>
        <p:txBody>
          <a:bodyPr/>
          <a:lstStyle/>
          <a:p>
            <a:pPr marL="342900" indent="-342900" eaLnBrk="1" hangingPunct="1">
              <a:buFont typeface="Arial" charset="0"/>
              <a:buAutoNum type="arabicPeriod"/>
              <a:defRPr/>
            </a:pPr>
            <a:r>
              <a:rPr lang="de-CH" b="0" dirty="0" smtClean="0">
                <a:latin typeface="Calibri" pitchFamily="34" charset="0"/>
                <a:cs typeface="Calibri" pitchFamily="34" charset="0"/>
              </a:rPr>
              <a:t>Einführung und Infoblatt 1</a:t>
            </a:r>
          </a:p>
          <a:p>
            <a:pPr marL="342900" indent="-342900" eaLnBrk="1" hangingPunct="1">
              <a:buFont typeface="Arial" charset="0"/>
              <a:buAutoNum type="arabicPeriod"/>
              <a:defRPr/>
            </a:pPr>
            <a:r>
              <a:rPr lang="de-CH" b="0" dirty="0" smtClean="0">
                <a:latin typeface="Calibri" pitchFamily="34" charset="0"/>
                <a:cs typeface="Calibri" pitchFamily="34" charset="0"/>
              </a:rPr>
              <a:t>Was haben wir vor: </a:t>
            </a:r>
            <a:r>
              <a:rPr lang="de-CH" b="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 Herstellung faserverstärkter Armbänder aus Silikon + Glasfaser (silbrig) oder </a:t>
            </a:r>
            <a:r>
              <a:rPr lang="de-CH" b="0" dirty="0" err="1" smtClean="0">
                <a:latin typeface="Calibri" pitchFamily="34" charset="0"/>
                <a:cs typeface="Calibri" pitchFamily="34" charset="0"/>
                <a:sym typeface="Wingdings" pitchFamily="2" charset="2"/>
              </a:rPr>
              <a:t>Carbonfaser</a:t>
            </a:r>
            <a:r>
              <a:rPr lang="de-CH" b="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 (schwarz)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de-CH" b="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Arbeitsinstruktionen (Schutzbrille + Handschuhe)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de-CH" b="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Messung Umfang Handgelenk</a:t>
            </a:r>
          </a:p>
          <a:p>
            <a:pPr marL="0" indent="0" eaLnBrk="1" hangingPunct="1">
              <a:defRPr/>
            </a:pPr>
            <a:endParaRPr lang="de-CH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29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>
          <a:xfrm>
            <a:off x="538163" y="1133475"/>
            <a:ext cx="9777412" cy="630238"/>
          </a:xfrm>
        </p:spPr>
        <p:txBody>
          <a:bodyPr/>
          <a:lstStyle/>
          <a:p>
            <a:pPr eaLnBrk="1" hangingPunct="1"/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Mögliches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Endprodukt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: Armband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aus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Silikon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und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Glasfaser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94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435" y="1867966"/>
            <a:ext cx="6143625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660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>
          <a:xfrm>
            <a:off x="538163" y="1133475"/>
            <a:ext cx="9777412" cy="630238"/>
          </a:xfrm>
        </p:spPr>
        <p:txBody>
          <a:bodyPr/>
          <a:lstStyle/>
          <a:p>
            <a:pPr eaLnBrk="1" hangingPunct="1"/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Handgelenksumfang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bestimmen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4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64" y="2234545"/>
            <a:ext cx="3819525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7" name="Textfeld 1"/>
          <p:cNvSpPr txBox="1">
            <a:spLocks noChangeArrowheads="1"/>
          </p:cNvSpPr>
          <p:nvPr/>
        </p:nvSpPr>
        <p:spPr bwMode="auto">
          <a:xfrm>
            <a:off x="449833" y="4754478"/>
            <a:ext cx="972140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GB" sz="2000" dirty="0">
                <a:latin typeface="Calibri" pitchFamily="34" charset="0"/>
                <a:cs typeface="Calibri" pitchFamily="34" charset="0"/>
              </a:rPr>
              <a:t>Armband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sollte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ein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wenig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Spiel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haben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und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mindestens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1cm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überlappen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wenn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Druckknöpfe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angebracht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werden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sollen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.</a:t>
            </a:r>
          </a:p>
          <a:p>
            <a:pPr algn="l" eaLnBrk="1" hangingPunct="1"/>
            <a:r>
              <a:rPr lang="en-GB" sz="2000" dirty="0" err="1">
                <a:latin typeface="Calibri" pitchFamily="34" charset="0"/>
                <a:cs typeface="Calibri" pitchFamily="34" charset="0"/>
              </a:rPr>
              <a:t>Wenn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am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Schluss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mit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Bändern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befestigt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wird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keine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Überlappung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einrechnen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.</a:t>
            </a:r>
          </a:p>
          <a:p>
            <a:pPr algn="l" eaLnBrk="1" hangingPunct="1"/>
            <a:r>
              <a:rPr lang="en-GB" sz="2000" dirty="0" err="1">
                <a:latin typeface="Calibri" pitchFamily="34" charset="0"/>
                <a:cs typeface="Calibri" pitchFamily="34" charset="0"/>
              </a:rPr>
              <a:t>Bei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Druckknöpfchen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wählt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man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möglichst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solche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, die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leicht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auf und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zu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gehen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. 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lieber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zu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klein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als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zu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gross)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Druckknöpfe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für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Camping und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Trecking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gehen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z.B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.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relativ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schwer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auf und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zu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.</a:t>
            </a:r>
            <a:br>
              <a:rPr lang="en-GB" sz="2000" dirty="0">
                <a:latin typeface="Calibri" pitchFamily="34" charset="0"/>
                <a:cs typeface="Calibri" pitchFamily="34" charset="0"/>
              </a:rPr>
            </a:b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48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538" y="2276574"/>
            <a:ext cx="5761037" cy="121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9" name="Textfeld 2"/>
          <p:cNvSpPr txBox="1">
            <a:spLocks noChangeArrowheads="1"/>
          </p:cNvSpPr>
          <p:nvPr/>
        </p:nvSpPr>
        <p:spPr bwMode="auto">
          <a:xfrm>
            <a:off x="4626620" y="3492599"/>
            <a:ext cx="564507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GB" sz="2000" dirty="0" err="1">
                <a:latin typeface="Calibri" pitchFamily="34" charset="0"/>
                <a:cs typeface="Calibri" pitchFamily="34" charset="0"/>
              </a:rPr>
              <a:t>Beliebige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Form auf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Papierklebeband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zeichnen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.</a:t>
            </a:r>
          </a:p>
          <a:p>
            <a:pPr algn="l" eaLnBrk="1" hangingPunct="1"/>
            <a:r>
              <a:rPr lang="en-GB" sz="2000" dirty="0">
                <a:latin typeface="Calibri" pitchFamily="34" charset="0"/>
                <a:cs typeface="Calibri" pitchFamily="34" charset="0"/>
              </a:rPr>
              <a:t>Am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einfachsten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und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stabilsten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sind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gerade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Formen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3992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>
          <a:xfrm>
            <a:off x="594172" y="900113"/>
            <a:ext cx="7387431" cy="630237"/>
          </a:xfrm>
        </p:spPr>
        <p:txBody>
          <a:bodyPr/>
          <a:lstStyle/>
          <a:p>
            <a:pPr eaLnBrk="1" hangingPunct="1"/>
            <a:r>
              <a:rPr lang="en-US" sz="2800" dirty="0" smtClean="0">
                <a:latin typeface="Calibri" pitchFamily="34" charset="0"/>
                <a:cs typeface="Calibri" pitchFamily="34" charset="0"/>
              </a:rPr>
              <a:t>Los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geht’s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: 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Schneiden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von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Fasern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507" name="Textfeld 2"/>
          <p:cNvSpPr txBox="1">
            <a:spLocks noChangeArrowheads="1"/>
          </p:cNvSpPr>
          <p:nvPr/>
        </p:nvSpPr>
        <p:spPr bwMode="auto">
          <a:xfrm>
            <a:off x="625028" y="1558925"/>
            <a:ext cx="9762232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None/>
            </a:pPr>
            <a:r>
              <a:rPr lang="en-GB" sz="2000" dirty="0">
                <a:latin typeface="Calibri" pitchFamily="34" charset="0"/>
                <a:cs typeface="Calibri" pitchFamily="34" charset="0"/>
              </a:rPr>
              <a:t>1. Material (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Glas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oder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Carbon) 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wählen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Breite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des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Armbandes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festlegen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  <a:p>
            <a:pPr algn="l" eaLnBrk="1" hangingPunct="1">
              <a:buNone/>
            </a:pPr>
            <a:r>
              <a:rPr lang="en-GB" sz="2000" dirty="0">
                <a:latin typeface="Calibri" pitchFamily="34" charset="0"/>
                <a:cs typeface="Calibri" pitchFamily="34" charset="0"/>
              </a:rPr>
              <a:t>2.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Markieren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 </a:t>
            </a:r>
            <a:r>
              <a:rPr lang="en-GB" sz="2000" dirty="0" err="1">
                <a:latin typeface="Calibri" pitchFamily="34" charset="0"/>
                <a:cs typeface="Calibri" pitchFamily="34" charset="0"/>
                <a:sym typeface="Wingdings" pitchFamily="2" charset="2"/>
              </a:rPr>
              <a:t>Abkleben</a:t>
            </a:r>
            <a:r>
              <a:rPr lang="en-GB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  <a:sym typeface="Wingdings" pitchFamily="2" charset="2"/>
              </a:rPr>
              <a:t>mit</a:t>
            </a:r>
            <a:r>
              <a:rPr lang="en-GB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  <a:sym typeface="Wingdings" pitchFamily="2" charset="2"/>
              </a:rPr>
              <a:t>Abdeckband</a:t>
            </a:r>
            <a:r>
              <a:rPr lang="en-GB" sz="20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 </a:t>
            </a:r>
            <a:r>
              <a:rPr lang="en-GB" sz="20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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  <a:sym typeface="Wingdings" pitchFamily="2" charset="2"/>
              </a:rPr>
              <a:t>Zuschneiden</a:t>
            </a:r>
            <a:r>
              <a:rPr lang="en-GB" sz="20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 (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  <a:sym typeface="Wingdings" pitchFamily="2" charset="2"/>
              </a:rPr>
              <a:t>durch</a:t>
            </a:r>
            <a:r>
              <a:rPr lang="en-GB" sz="20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  <a:sym typeface="Wingdings" pitchFamily="2" charset="2"/>
              </a:rPr>
              <a:t>Abdeckband</a:t>
            </a:r>
            <a:r>
              <a:rPr lang="en-GB" sz="20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! Dies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  <a:sym typeface="Wingdings" pitchFamily="2" charset="2"/>
              </a:rPr>
              <a:t>verhindert</a:t>
            </a:r>
            <a:r>
              <a:rPr lang="en-GB" sz="20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 </a:t>
            </a:r>
            <a:r>
              <a:rPr lang="en-GB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das </a:t>
            </a:r>
            <a:r>
              <a:rPr lang="en-GB" sz="2000" dirty="0" err="1">
                <a:latin typeface="Calibri" pitchFamily="34" charset="0"/>
                <a:cs typeface="Calibri" pitchFamily="34" charset="0"/>
                <a:sym typeface="Wingdings" pitchFamily="2" charset="2"/>
              </a:rPr>
              <a:t>Ausfransen</a:t>
            </a:r>
            <a:r>
              <a:rPr lang="en-GB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 der </a:t>
            </a:r>
            <a:r>
              <a:rPr lang="en-GB" sz="2000" dirty="0" err="1">
                <a:latin typeface="Calibri" pitchFamily="34" charset="0"/>
                <a:cs typeface="Calibri" pitchFamily="34" charset="0"/>
                <a:sym typeface="Wingdings" pitchFamily="2" charset="2"/>
              </a:rPr>
              <a:t>Fasern</a:t>
            </a:r>
            <a:r>
              <a:rPr lang="en-GB" sz="20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!)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15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" y="2954060"/>
            <a:ext cx="4551239" cy="1474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716" y="3448688"/>
            <a:ext cx="4764981" cy="2996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Gerade Verbindung mit Pfeil 2"/>
          <p:cNvCxnSpPr/>
          <p:nvPr/>
        </p:nvCxnSpPr>
        <p:spPr bwMode="auto">
          <a:xfrm flipV="1">
            <a:off x="4626620" y="4717033"/>
            <a:ext cx="1728192" cy="1079822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Rechteck 1"/>
          <p:cNvSpPr>
            <a:spLocks noChangeArrowheads="1"/>
          </p:cNvSpPr>
          <p:nvPr/>
        </p:nvSpPr>
        <p:spPr bwMode="auto">
          <a:xfrm>
            <a:off x="1448296" y="5580831"/>
            <a:ext cx="38984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000" dirty="0" err="1" smtClean="0">
                <a:cs typeface="Calibri" pitchFamily="34" charset="0"/>
              </a:rPr>
              <a:t>Gutes</a:t>
            </a:r>
            <a:r>
              <a:rPr lang="en-GB" sz="2000" dirty="0" smtClean="0">
                <a:cs typeface="Calibri" pitchFamily="34" charset="0"/>
              </a:rPr>
              <a:t> </a:t>
            </a:r>
            <a:r>
              <a:rPr lang="en-GB" sz="2000" dirty="0" err="1" smtClean="0">
                <a:cs typeface="Calibri" pitchFamily="34" charset="0"/>
              </a:rPr>
              <a:t>Beispiel</a:t>
            </a:r>
            <a:r>
              <a:rPr lang="en-GB" sz="2000" dirty="0" smtClean="0">
                <a:cs typeface="Calibri" pitchFamily="34" charset="0"/>
              </a:rPr>
              <a:t> (</a:t>
            </a:r>
            <a:r>
              <a:rPr lang="en-GB" sz="2000" dirty="0" err="1" smtClean="0">
                <a:cs typeface="Calibri" pitchFamily="34" charset="0"/>
              </a:rPr>
              <a:t>keine</a:t>
            </a:r>
            <a:r>
              <a:rPr lang="en-GB" sz="2000" dirty="0" smtClean="0">
                <a:cs typeface="Calibri" pitchFamily="34" charset="0"/>
              </a:rPr>
              <a:t> </a:t>
            </a:r>
            <a:r>
              <a:rPr lang="en-GB" sz="2000" dirty="0" err="1" smtClean="0">
                <a:cs typeface="Calibri" pitchFamily="34" charset="0"/>
              </a:rPr>
              <a:t>offenen</a:t>
            </a:r>
            <a:r>
              <a:rPr lang="en-GB" sz="2000" dirty="0" smtClean="0">
                <a:cs typeface="Calibri" pitchFamily="34" charset="0"/>
              </a:rPr>
              <a:t> </a:t>
            </a:r>
            <a:r>
              <a:rPr lang="en-GB" sz="2000" dirty="0" err="1" smtClean="0">
                <a:cs typeface="Calibri" pitchFamily="34" charset="0"/>
              </a:rPr>
              <a:t>Faserenden</a:t>
            </a:r>
            <a:r>
              <a:rPr lang="en-GB" sz="2000" dirty="0" smtClean="0">
                <a:cs typeface="Calibri" pitchFamily="34" charset="0"/>
              </a:rPr>
              <a:t>)</a:t>
            </a:r>
            <a:endParaRPr lang="en-GB" sz="2000" dirty="0">
              <a:cs typeface="Calibri" pitchFamily="34" charset="0"/>
            </a:endParaRPr>
          </a:p>
        </p:txBody>
      </p:sp>
      <p:sp>
        <p:nvSpPr>
          <p:cNvPr id="13" name="Rechteck 1"/>
          <p:cNvSpPr>
            <a:spLocks noChangeArrowheads="1"/>
          </p:cNvSpPr>
          <p:nvPr/>
        </p:nvSpPr>
        <p:spPr bwMode="auto">
          <a:xfrm>
            <a:off x="5894388" y="2672963"/>
            <a:ext cx="4505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None/>
            </a:pPr>
            <a:r>
              <a:rPr lang="en-GB" sz="2000" dirty="0" err="1" smtClean="0">
                <a:cs typeface="Calibri" pitchFamily="34" charset="0"/>
              </a:rPr>
              <a:t>Schlechtes</a:t>
            </a:r>
            <a:r>
              <a:rPr lang="en-GB" sz="2000" dirty="0" smtClean="0">
                <a:cs typeface="Calibri" pitchFamily="34" charset="0"/>
              </a:rPr>
              <a:t> </a:t>
            </a:r>
            <a:r>
              <a:rPr lang="en-GB" sz="2000" dirty="0" err="1" smtClean="0">
                <a:cs typeface="Calibri" pitchFamily="34" charset="0"/>
              </a:rPr>
              <a:t>Beispiel</a:t>
            </a:r>
            <a:r>
              <a:rPr lang="en-GB" sz="2000" dirty="0" smtClean="0">
                <a:cs typeface="Calibri" pitchFamily="34" charset="0"/>
              </a:rPr>
              <a:t> (</a:t>
            </a:r>
            <a:r>
              <a:rPr lang="en-GB" sz="2000" dirty="0" err="1" smtClean="0">
                <a:cs typeface="Calibri" pitchFamily="34" charset="0"/>
              </a:rPr>
              <a:t>offene</a:t>
            </a:r>
            <a:r>
              <a:rPr lang="en-GB" sz="2000" dirty="0" smtClean="0">
                <a:cs typeface="Calibri" pitchFamily="34" charset="0"/>
              </a:rPr>
              <a:t>, </a:t>
            </a:r>
            <a:r>
              <a:rPr lang="en-GB" sz="2000" dirty="0" err="1" smtClean="0">
                <a:cs typeface="Calibri" pitchFamily="34" charset="0"/>
              </a:rPr>
              <a:t>nicht</a:t>
            </a:r>
            <a:r>
              <a:rPr lang="en-GB" sz="2000" dirty="0" smtClean="0">
                <a:cs typeface="Calibri" pitchFamily="34" charset="0"/>
              </a:rPr>
              <a:t> </a:t>
            </a:r>
            <a:r>
              <a:rPr lang="en-GB" sz="2000" dirty="0" err="1" smtClean="0">
                <a:cs typeface="Calibri" pitchFamily="34" charset="0"/>
              </a:rPr>
              <a:t>abgeklebte</a:t>
            </a:r>
            <a:r>
              <a:rPr lang="en-GB" sz="2000" dirty="0" smtClean="0">
                <a:cs typeface="Calibri" pitchFamily="34" charset="0"/>
              </a:rPr>
              <a:t> </a:t>
            </a:r>
            <a:r>
              <a:rPr lang="en-GB" sz="2000" dirty="0" err="1" smtClean="0">
                <a:cs typeface="Calibri" pitchFamily="34" charset="0"/>
              </a:rPr>
              <a:t>Faserenden</a:t>
            </a:r>
            <a:r>
              <a:rPr lang="en-GB" sz="2000" dirty="0" smtClean="0">
                <a:cs typeface="Calibri" pitchFamily="34" charset="0"/>
              </a:rPr>
              <a:t>!)</a:t>
            </a:r>
            <a:endParaRPr lang="en-GB" sz="2000" dirty="0">
              <a:cs typeface="Calibri" pitchFamily="34" charset="0"/>
            </a:endParaRPr>
          </a:p>
        </p:txBody>
      </p:sp>
      <p:cxnSp>
        <p:nvCxnSpPr>
          <p:cNvPr id="5" name="Gerade Verbindung mit Pfeil 4"/>
          <p:cNvCxnSpPr>
            <a:stCxn id="13" idx="2"/>
          </p:cNvCxnSpPr>
          <p:nvPr/>
        </p:nvCxnSpPr>
        <p:spPr bwMode="auto">
          <a:xfrm flipH="1">
            <a:off x="6426821" y="3380849"/>
            <a:ext cx="1720230" cy="1804087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73447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>
          <a:xfrm>
            <a:off x="610171" y="971550"/>
            <a:ext cx="9273033" cy="487363"/>
          </a:xfrm>
        </p:spPr>
        <p:txBody>
          <a:bodyPr/>
          <a:lstStyle/>
          <a:p>
            <a:pPr eaLnBrk="1" hangingPunct="1"/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Vorbereitung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“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Pressform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” (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Alu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, Stahl,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Holz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Alte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Bücher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) </a:t>
            </a:r>
          </a:p>
        </p:txBody>
      </p:sp>
      <p:sp>
        <p:nvSpPr>
          <p:cNvPr id="22531" name="Textfeld 2"/>
          <p:cNvSpPr txBox="1">
            <a:spLocks noChangeArrowheads="1"/>
          </p:cNvSpPr>
          <p:nvPr/>
        </p:nvSpPr>
        <p:spPr bwMode="auto">
          <a:xfrm>
            <a:off x="666750" y="1781175"/>
            <a:ext cx="90635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None/>
            </a:pPr>
            <a:r>
              <a:rPr lang="de-CH" sz="2000" dirty="0" smtClean="0">
                <a:latin typeface="Calibri" pitchFamily="34" charset="0"/>
                <a:cs typeface="Calibri" pitchFamily="34" charset="0"/>
              </a:rPr>
              <a:t>1. Antihaftfolie  </a:t>
            </a:r>
            <a:r>
              <a:rPr lang="de-CH" sz="2000" dirty="0">
                <a:latin typeface="Calibri" pitchFamily="34" charset="0"/>
                <a:cs typeface="Calibri" pitchFamily="34" charset="0"/>
              </a:rPr>
              <a:t>aus </a:t>
            </a:r>
            <a:r>
              <a:rPr lang="de-CH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PE-LD, </a:t>
            </a:r>
            <a:r>
              <a:rPr lang="de-CH" sz="2000" dirty="0" err="1">
                <a:latin typeface="Calibri" pitchFamily="34" charset="0"/>
                <a:cs typeface="Calibri" pitchFamily="34" charset="0"/>
                <a:sym typeface="Wingdings" pitchFamily="2" charset="2"/>
              </a:rPr>
              <a:t>transluszenten</a:t>
            </a:r>
            <a:r>
              <a:rPr lang="de-CH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 PE A4 Sichtmappen,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oder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/>
            </a:r>
            <a:br>
              <a:rPr lang="en-GB" sz="2000" dirty="0">
                <a:latin typeface="Calibri" pitchFamily="34" charset="0"/>
                <a:cs typeface="Calibri" pitchFamily="34" charset="0"/>
              </a:rPr>
            </a:br>
            <a:r>
              <a:rPr lang="en-GB" sz="2000" dirty="0" err="1">
                <a:latin typeface="Calibri" pitchFamily="34" charset="0"/>
                <a:cs typeface="Calibri" pitchFamily="34" charset="0"/>
              </a:rPr>
              <a:t>beschichtete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PET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Folie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(transparent)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beschneiden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 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2x (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ein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wenig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grösser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als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Fasern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)</a:t>
            </a:r>
          </a:p>
        </p:txBody>
      </p:sp>
      <p:pic>
        <p:nvPicPr>
          <p:cNvPr id="22532" name="Picture 2" descr="U:\lesson plan\method\2012-01-16 14.30.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50" y="2592388"/>
            <a:ext cx="4038600" cy="301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Textfeld 1"/>
          <p:cNvSpPr txBox="1">
            <a:spLocks noChangeArrowheads="1"/>
          </p:cNvSpPr>
          <p:nvPr/>
        </p:nvSpPr>
        <p:spPr bwMode="auto">
          <a:xfrm>
            <a:off x="882650" y="5967413"/>
            <a:ext cx="5030544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None/>
            </a:pPr>
            <a:r>
              <a:rPr lang="en-GB" sz="2000" dirty="0" err="1">
                <a:latin typeface="Calibri" pitchFamily="34" charset="0"/>
                <a:cs typeface="Calibri" pitchFamily="34" charset="0"/>
              </a:rPr>
              <a:t>Formplatten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sollten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aus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etwas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Stabilem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sein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: </a:t>
            </a:r>
          </a:p>
          <a:p>
            <a:pPr algn="l" eaLnBrk="1" hangingPunct="1">
              <a:buNone/>
            </a:pPr>
            <a:r>
              <a:rPr lang="en-US" sz="2000" dirty="0" err="1">
                <a:latin typeface="Calibri" pitchFamily="34" charset="0"/>
                <a:cs typeface="Calibri" pitchFamily="34" charset="0"/>
              </a:rPr>
              <a:t>Alu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, Stahl,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Holz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a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lte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Bücher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22534" name="Gerade Verbindung mit Pfeil 3"/>
          <p:cNvCxnSpPr>
            <a:cxnSpLocks noChangeShapeType="1"/>
          </p:cNvCxnSpPr>
          <p:nvPr/>
        </p:nvCxnSpPr>
        <p:spPr bwMode="auto">
          <a:xfrm flipH="1" flipV="1">
            <a:off x="2601913" y="5037138"/>
            <a:ext cx="215900" cy="9620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253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388" y="2592388"/>
            <a:ext cx="4641850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9" name="Textfeld 1"/>
          <p:cNvSpPr txBox="1">
            <a:spLocks noChangeArrowheads="1"/>
          </p:cNvSpPr>
          <p:nvPr/>
        </p:nvSpPr>
        <p:spPr bwMode="auto">
          <a:xfrm>
            <a:off x="6243411" y="3958528"/>
            <a:ext cx="394380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None/>
            </a:pP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Antihaftfolie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einfachste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Variante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sind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Klarsichtmäppchen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mit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glatter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err="1" smtClean="0">
                <a:latin typeface="Calibri" pitchFamily="34" charset="0"/>
                <a:cs typeface="Calibri" pitchFamily="34" charset="0"/>
              </a:rPr>
              <a:t>Oberfläche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)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22540" name="Gerade Verbindung 3"/>
          <p:cNvCxnSpPr>
            <a:cxnSpLocks noChangeShapeType="1"/>
          </p:cNvCxnSpPr>
          <p:nvPr/>
        </p:nvCxnSpPr>
        <p:spPr bwMode="auto">
          <a:xfrm flipH="1" flipV="1">
            <a:off x="6740525" y="3636963"/>
            <a:ext cx="622300" cy="8715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2541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098" y="4982269"/>
            <a:ext cx="4475162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42" name="Textfeld 1"/>
          <p:cNvSpPr txBox="1">
            <a:spLocks noChangeArrowheads="1"/>
          </p:cNvSpPr>
          <p:nvPr/>
        </p:nvSpPr>
        <p:spPr bwMode="auto">
          <a:xfrm>
            <a:off x="6282804" y="6476865"/>
            <a:ext cx="27190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None/>
            </a:pPr>
            <a:r>
              <a:rPr lang="en-GB" sz="2000" b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kein</a:t>
            </a:r>
            <a:r>
              <a:rPr lang="en-GB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 </a:t>
            </a:r>
            <a:r>
              <a:rPr lang="en-GB" sz="20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Backpapier</a:t>
            </a:r>
            <a:r>
              <a:rPr lang="en-GB" sz="20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 (</a:t>
            </a:r>
            <a:r>
              <a:rPr lang="en-GB" sz="20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klebt</a:t>
            </a:r>
            <a:r>
              <a:rPr lang="en-GB" sz="20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!)</a:t>
            </a:r>
            <a:endParaRPr lang="en-GB" sz="20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76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799" y="828675"/>
            <a:ext cx="4160837" cy="630238"/>
          </a:xfrm>
        </p:spPr>
        <p:txBody>
          <a:bodyPr/>
          <a:lstStyle/>
          <a:p>
            <a:pPr eaLnBrk="1" hangingPunct="1"/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Silikon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anmischen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605275" y="1476375"/>
            <a:ext cx="8989897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de-CH" sz="2000" dirty="0" smtClean="0">
                <a:cs typeface="Calibri" pitchFamily="34" charset="0"/>
              </a:rPr>
              <a:t>1 Massenteil </a:t>
            </a:r>
            <a:r>
              <a:rPr lang="de-CH" sz="2000" dirty="0">
                <a:cs typeface="Calibri" pitchFamily="34" charset="0"/>
              </a:rPr>
              <a:t>Part A mit </a:t>
            </a:r>
            <a:r>
              <a:rPr lang="de-CH" sz="2000" dirty="0" smtClean="0">
                <a:cs typeface="Calibri" pitchFamily="34" charset="0"/>
              </a:rPr>
              <a:t>1 Massenteil </a:t>
            </a:r>
            <a:r>
              <a:rPr lang="de-CH" sz="2000" dirty="0">
                <a:cs typeface="Calibri" pitchFamily="34" charset="0"/>
              </a:rPr>
              <a:t>Part B vermischen = </a:t>
            </a:r>
            <a:r>
              <a:rPr lang="de-CH" sz="2000" dirty="0" smtClean="0">
                <a:cs typeface="Calibri" pitchFamily="34" charset="0"/>
              </a:rPr>
              <a:t>2 Massenteile Gemisch </a:t>
            </a:r>
            <a:endParaRPr lang="de-CH" sz="2000" dirty="0">
              <a:cs typeface="Calibri" pitchFamily="34" charset="0"/>
            </a:endParaRPr>
          </a:p>
          <a:p>
            <a:pPr marL="342900" indent="-342900">
              <a:defRPr/>
            </a:pPr>
            <a:r>
              <a:rPr lang="de-CH" sz="2000" dirty="0" smtClean="0">
                <a:cs typeface="Calibri" pitchFamily="34" charset="0"/>
                <a:sym typeface="Wingdings" pitchFamily="2" charset="2"/>
              </a:rPr>
              <a:t>Nur </a:t>
            </a:r>
            <a:r>
              <a:rPr lang="de-CH" sz="2000" dirty="0">
                <a:cs typeface="Calibri" pitchFamily="34" charset="0"/>
                <a:sym typeface="Wingdings" pitchFamily="2" charset="2"/>
              </a:rPr>
              <a:t>einen (Holz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)-</a:t>
            </a:r>
            <a:r>
              <a:rPr lang="de-CH" sz="2000" dirty="0">
                <a:cs typeface="Calibri" pitchFamily="34" charset="0"/>
                <a:sym typeface="Wingdings" pitchFamily="2" charset="2"/>
              </a:rPr>
              <a:t>S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tab </a:t>
            </a:r>
            <a:r>
              <a:rPr lang="de-CH" sz="2000" dirty="0">
                <a:cs typeface="Calibri" pitchFamily="34" charset="0"/>
                <a:sym typeface="Wingdings" pitchFamily="2" charset="2"/>
              </a:rPr>
              <a:t>je Komponente verwenden!</a:t>
            </a:r>
          </a:p>
          <a:p>
            <a:pPr marL="342900" indent="-342900">
              <a:defRPr/>
            </a:pPr>
            <a:r>
              <a:rPr lang="de-CH" sz="2000" dirty="0" smtClean="0">
                <a:cs typeface="Calibri" pitchFamily="34" charset="0"/>
                <a:sym typeface="Wingdings" pitchFamily="2" charset="2"/>
              </a:rPr>
              <a:t>Gut </a:t>
            </a:r>
            <a:r>
              <a:rPr lang="de-CH" sz="2000" dirty="0">
                <a:cs typeface="Calibri" pitchFamily="34" charset="0"/>
                <a:sym typeface="Wingdings" pitchFamily="2" charset="2"/>
              </a:rPr>
              <a:t>vermischen, möglichst ohne 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Luftblasen</a:t>
            </a:r>
            <a:endParaRPr lang="en-GB" sz="2000" dirty="0">
              <a:cs typeface="Calibri" pitchFamily="34" charset="0"/>
            </a:endParaRP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351" y="2923777"/>
            <a:ext cx="3960366" cy="4089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60" name="Textfeld 1"/>
          <p:cNvSpPr txBox="1">
            <a:spLocks noChangeArrowheads="1"/>
          </p:cNvSpPr>
          <p:nvPr/>
        </p:nvSpPr>
        <p:spPr bwMode="auto">
          <a:xfrm>
            <a:off x="6067425" y="2965450"/>
            <a:ext cx="403180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None/>
            </a:pPr>
            <a:r>
              <a:rPr lang="en-GB" sz="1600" dirty="0">
                <a:latin typeface="Calibri" pitchFamily="34" charset="0"/>
                <a:cs typeface="Calibri" pitchFamily="34" charset="0"/>
              </a:rPr>
              <a:t>Das </a:t>
            </a:r>
            <a:r>
              <a:rPr lang="en-GB" sz="1600" dirty="0" err="1">
                <a:latin typeface="Calibri" pitchFamily="34" charset="0"/>
                <a:cs typeface="Calibri" pitchFamily="34" charset="0"/>
              </a:rPr>
              <a:t>Silikon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von </a:t>
            </a:r>
            <a:r>
              <a:rPr lang="en-GB" sz="1600" dirty="0" err="1">
                <a:latin typeface="Calibri" pitchFamily="34" charset="0"/>
                <a:cs typeface="Calibri" pitchFamily="34" charset="0"/>
              </a:rPr>
              <a:t>Zitzmann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600" dirty="0" err="1">
                <a:latin typeface="Calibri" pitchFamily="34" charset="0"/>
                <a:cs typeface="Calibri" pitchFamily="34" charset="0"/>
              </a:rPr>
              <a:t>Zentrale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RTV/HR20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</a:t>
            </a:r>
            <a:br>
              <a:rPr lang="en-GB" sz="1600" dirty="0">
                <a:latin typeface="Calibri" pitchFamily="34" charset="0"/>
                <a:cs typeface="Calibri" pitchFamily="34" charset="0"/>
              </a:rPr>
            </a:br>
            <a:r>
              <a:rPr lang="en-GB" sz="1600" dirty="0" err="1">
                <a:latin typeface="Calibri" pitchFamily="34" charset="0"/>
                <a:cs typeface="Calibri" pitchFamily="34" charset="0"/>
              </a:rPr>
              <a:t>reagiert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600" dirty="0" err="1">
                <a:latin typeface="Calibri" pitchFamily="34" charset="0"/>
                <a:cs typeface="Calibri" pitchFamily="34" charset="0"/>
              </a:rPr>
              <a:t>bei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600" dirty="0" err="1">
                <a:latin typeface="Calibri" pitchFamily="34" charset="0"/>
                <a:cs typeface="Calibri" pitchFamily="34" charset="0"/>
              </a:rPr>
              <a:t>Raumtemperatur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600" dirty="0" err="1">
                <a:latin typeface="Calibri" pitchFamily="34" charset="0"/>
                <a:cs typeface="Calibri" pitchFamily="34" charset="0"/>
              </a:rPr>
              <a:t>relativ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600" dirty="0" err="1">
                <a:latin typeface="Calibri" pitchFamily="34" charset="0"/>
                <a:cs typeface="Calibri" pitchFamily="34" charset="0"/>
              </a:rPr>
              <a:t>langsam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</a:t>
            </a:r>
            <a:br>
              <a:rPr lang="en-GB" sz="1600" dirty="0">
                <a:latin typeface="Calibri" pitchFamily="34" charset="0"/>
                <a:cs typeface="Calibri" pitchFamily="34" charset="0"/>
              </a:rPr>
            </a:br>
            <a:r>
              <a:rPr lang="en-GB" sz="1600" dirty="0">
                <a:latin typeface="Calibri" pitchFamily="34" charset="0"/>
                <a:cs typeface="Calibri" pitchFamily="34" charset="0"/>
              </a:rPr>
              <a:t>(</a:t>
            </a:r>
            <a:r>
              <a:rPr lang="en-GB" sz="1600" dirty="0" err="1">
                <a:latin typeface="Calibri" pitchFamily="34" charset="0"/>
                <a:cs typeface="Calibri" pitchFamily="34" charset="0"/>
              </a:rPr>
              <a:t>bis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600" dirty="0" err="1">
                <a:latin typeface="Calibri" pitchFamily="34" charset="0"/>
                <a:cs typeface="Calibri" pitchFamily="34" charset="0"/>
              </a:rPr>
              <a:t>zu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1 Tag). </a:t>
            </a:r>
            <a:br>
              <a:rPr lang="en-GB" sz="1600" dirty="0">
                <a:latin typeface="Calibri" pitchFamily="34" charset="0"/>
                <a:cs typeface="Calibri" pitchFamily="34" charset="0"/>
              </a:rPr>
            </a:br>
            <a:r>
              <a:rPr lang="en-GB" sz="1600" dirty="0" err="1">
                <a:latin typeface="Calibri" pitchFamily="34" charset="0"/>
                <a:cs typeface="Calibri" pitchFamily="34" charset="0"/>
              </a:rPr>
              <a:t>Durch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600" dirty="0" err="1">
                <a:latin typeface="Calibri" pitchFamily="34" charset="0"/>
                <a:cs typeface="Calibri" pitchFamily="34" charset="0"/>
              </a:rPr>
              <a:t>Erhöhung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der </a:t>
            </a:r>
            <a:r>
              <a:rPr lang="en-GB" sz="1600" dirty="0" err="1">
                <a:latin typeface="Calibri" pitchFamily="34" charset="0"/>
                <a:cs typeface="Calibri" pitchFamily="34" charset="0"/>
              </a:rPr>
              <a:t>Temperatur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600" dirty="0" err="1">
                <a:latin typeface="Calibri" pitchFamily="34" charset="0"/>
                <a:cs typeface="Calibri" pitchFamily="34" charset="0"/>
              </a:rPr>
              <a:t>kann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die</a:t>
            </a:r>
            <a:br>
              <a:rPr lang="en-GB" sz="1600" dirty="0">
                <a:latin typeface="Calibri" pitchFamily="34" charset="0"/>
                <a:cs typeface="Calibri" pitchFamily="34" charset="0"/>
              </a:rPr>
            </a:br>
            <a:r>
              <a:rPr lang="en-GB" sz="1600" dirty="0" err="1">
                <a:latin typeface="Calibri" pitchFamily="34" charset="0"/>
                <a:cs typeface="Calibri" pitchFamily="34" charset="0"/>
              </a:rPr>
              <a:t>Reaktion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600" dirty="0" err="1">
                <a:latin typeface="Calibri" pitchFamily="34" charset="0"/>
                <a:cs typeface="Calibri" pitchFamily="34" charset="0"/>
              </a:rPr>
              <a:t>beschleunigt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1600" dirty="0" err="1">
                <a:latin typeface="Calibri" pitchFamily="34" charset="0"/>
                <a:cs typeface="Calibri" pitchFamily="34" charset="0"/>
              </a:rPr>
              <a:t>werden</a:t>
            </a:r>
            <a:r>
              <a:rPr lang="en-GB" sz="1600" dirty="0" smtClean="0">
                <a:latin typeface="Calibri" pitchFamily="34" charset="0"/>
                <a:cs typeface="Calibri" pitchFamily="34" charset="0"/>
              </a:rPr>
              <a:t>.</a:t>
            </a:r>
            <a:endParaRPr lang="en-GB" sz="16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1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Grp="1" noChangeArrowheads="1"/>
          </p:cNvSpPr>
          <p:nvPr>
            <p:ph type="title"/>
          </p:nvPr>
        </p:nvSpPr>
        <p:spPr>
          <a:xfrm>
            <a:off x="522288" y="1133475"/>
            <a:ext cx="4679950" cy="630238"/>
          </a:xfrm>
        </p:spPr>
        <p:txBody>
          <a:bodyPr/>
          <a:lstStyle/>
          <a:p>
            <a:pPr eaLnBrk="1" hangingPunct="1"/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Herstellung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Armband: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en-US" sz="2800" dirty="0" smtClean="0">
                <a:latin typeface="Calibri" pitchFamily="34" charset="0"/>
                <a:cs typeface="Calibri" pitchFamily="34" charset="0"/>
              </a:rPr>
            </a:b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Flacher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Vorformling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377825" y="2052439"/>
            <a:ext cx="8772658" cy="224676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buNone/>
              <a:defRPr/>
            </a:pPr>
            <a:endParaRPr lang="de-CH" sz="2000" dirty="0">
              <a:cs typeface="Calibri" pitchFamily="34" charset="0"/>
              <a:sym typeface="Wingdings" pitchFamily="2" charset="2"/>
            </a:endParaRPr>
          </a:p>
          <a:p>
            <a:pPr marL="342900" indent="-342900" algn="l">
              <a:buFontTx/>
              <a:buAutoNum type="arabicPeriod"/>
              <a:defRPr/>
            </a:pPr>
            <a:r>
              <a:rPr lang="de-CH" sz="2000" dirty="0">
                <a:cs typeface="Calibri" pitchFamily="34" charset="0"/>
                <a:sym typeface="Wingdings" pitchFamily="2" charset="2"/>
              </a:rPr>
              <a:t>Dünne Silikonschicht (ungefähr 1mm) auf die Antihaftfolie aufstreichen</a:t>
            </a:r>
          </a:p>
          <a:p>
            <a:pPr marL="342900" indent="-342900" algn="l">
              <a:buFontTx/>
              <a:buAutoNum type="arabicPeriod"/>
              <a:defRPr/>
            </a:pPr>
            <a:r>
              <a:rPr lang="de-CH" sz="2000" dirty="0">
                <a:cs typeface="Calibri" pitchFamily="34" charset="0"/>
                <a:sym typeface="Wingdings" pitchFamily="2" charset="2"/>
              </a:rPr>
              <a:t>Das Gewebe 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(mit Abdeckbandrand) auflegen </a:t>
            </a:r>
            <a:r>
              <a:rPr lang="de-CH" sz="2000" dirty="0">
                <a:cs typeface="Calibri" pitchFamily="34" charset="0"/>
                <a:sym typeface="Wingdings" pitchFamily="2" charset="2"/>
              </a:rPr>
              <a:t>und ein wenig eindrücken</a:t>
            </a:r>
          </a:p>
          <a:p>
            <a:pPr marL="342900" indent="-342900" algn="l">
              <a:buFontTx/>
              <a:buAutoNum type="arabicPeriod"/>
              <a:defRPr/>
            </a:pPr>
            <a:r>
              <a:rPr lang="de-CH" sz="2000" dirty="0">
                <a:cs typeface="Calibri" pitchFamily="34" charset="0"/>
                <a:sym typeface="Wingdings" pitchFamily="2" charset="2"/>
              </a:rPr>
              <a:t>Wieder 1mm Silikon aufstreichen – dabei möglichst wenig Luftblasen erzeugen </a:t>
            </a:r>
          </a:p>
          <a:p>
            <a:pPr marL="342900" indent="-342900" algn="l">
              <a:buFontTx/>
              <a:buAutoNum type="arabicPeriod"/>
              <a:defRPr/>
            </a:pPr>
            <a:r>
              <a:rPr lang="de-CH" sz="2000" dirty="0">
                <a:cs typeface="Calibri" pitchFamily="34" charset="0"/>
                <a:sym typeface="Wingdings" pitchFamily="2" charset="2"/>
              </a:rPr>
              <a:t>Antihaftfolie auflegen  Verstreichen und Luftblasen 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eliminieren</a:t>
            </a:r>
            <a:endParaRPr lang="en-GB" sz="2000" dirty="0">
              <a:cs typeface="Calibri" pitchFamily="34" charset="0"/>
            </a:endParaRPr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724" y="223887"/>
            <a:ext cx="4897437" cy="226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25" y="4428703"/>
            <a:ext cx="5514975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85" name="Textfeld 1"/>
          <p:cNvSpPr txBox="1">
            <a:spLocks noChangeArrowheads="1"/>
          </p:cNvSpPr>
          <p:nvPr/>
        </p:nvSpPr>
        <p:spPr bwMode="auto">
          <a:xfrm>
            <a:off x="7290916" y="5146675"/>
            <a:ext cx="256147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None/>
            </a:pPr>
            <a:r>
              <a:rPr lang="en-GB" sz="20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Funktioniert</a:t>
            </a:r>
            <a:r>
              <a:rPr lang="en-GB" sz="20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nicht</a:t>
            </a:r>
            <a:r>
              <a:rPr lang="en-GB" sz="20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mit</a:t>
            </a:r>
            <a:r>
              <a:rPr lang="en-GB" sz="20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br>
              <a:rPr lang="en-GB" sz="20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</a:br>
            <a:r>
              <a:rPr lang="en-GB" sz="20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Backpapier</a:t>
            </a:r>
            <a:r>
              <a:rPr lang="en-GB" sz="20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4799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Grp="1" noChangeArrowheads="1"/>
          </p:cNvSpPr>
          <p:nvPr>
            <p:ph type="title"/>
          </p:nvPr>
        </p:nvSpPr>
        <p:spPr>
          <a:xfrm>
            <a:off x="522288" y="900113"/>
            <a:ext cx="8640836" cy="630237"/>
          </a:xfrm>
        </p:spPr>
        <p:txBody>
          <a:bodyPr/>
          <a:lstStyle/>
          <a:p>
            <a:pPr eaLnBrk="1" hangingPunct="1"/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Pressen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und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Aushärtung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des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f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lachen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Vorformlings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522288" y="1331913"/>
            <a:ext cx="9864972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endParaRPr lang="de-CH" sz="2000" dirty="0">
              <a:cs typeface="Calibri" pitchFamily="34" charset="0"/>
              <a:sym typeface="Wingdings" pitchFamily="2" charset="2"/>
            </a:endParaRPr>
          </a:p>
          <a:p>
            <a:pPr marL="342900" indent="-342900" algn="l">
              <a:buFontTx/>
              <a:buAutoNum type="arabicPeriod"/>
              <a:defRPr/>
            </a:pPr>
            <a:r>
              <a:rPr lang="de-CH" sz="2000" dirty="0">
                <a:cs typeface="Calibri" pitchFamily="34" charset="0"/>
                <a:sym typeface="Wingdings" pitchFamily="2" charset="2"/>
              </a:rPr>
              <a:t>Metallplatte oder ähnlich steifes auflegen (z.B. Holz mit altem Buch zum Beschweren)</a:t>
            </a:r>
            <a:br>
              <a:rPr lang="de-CH" sz="2000" dirty="0">
                <a:cs typeface="Calibri" pitchFamily="34" charset="0"/>
                <a:sym typeface="Wingdings" pitchFamily="2" charset="2"/>
              </a:rPr>
            </a:br>
            <a:r>
              <a:rPr lang="de-CH" sz="2000" dirty="0">
                <a:cs typeface="Calibri" pitchFamily="34" charset="0"/>
                <a:sym typeface="Wingdings" pitchFamily="2" charset="2"/>
              </a:rPr>
              <a:t> und leicht drücken</a:t>
            </a:r>
          </a:p>
          <a:p>
            <a:pPr marL="342900" indent="-342900" algn="l">
              <a:buFontTx/>
              <a:buAutoNum type="arabicPeriod"/>
              <a:defRPr/>
            </a:pPr>
            <a:r>
              <a:rPr lang="de-CH" sz="2000" dirty="0">
                <a:cs typeface="Calibri" pitchFamily="34" charset="0"/>
                <a:sym typeface="Wingdings" pitchFamily="2" charset="2"/>
              </a:rPr>
              <a:t>Aushärten im Ofen  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ca. 10min </a:t>
            </a:r>
            <a:r>
              <a:rPr lang="de-CH" sz="2000" dirty="0">
                <a:cs typeface="Calibri" pitchFamily="34" charset="0"/>
                <a:sym typeface="Wingdings" pitchFamily="2" charset="2"/>
              </a:rPr>
              <a:t>bei 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100°C (vorgeheizt). Je 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nach Belastungsmaterial bzw. je nachdem, ob Kontakt mit Blech auf 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U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nterseite variiert die Zeit 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 Vorversuch </a:t>
            </a:r>
            <a:r>
              <a:rPr lang="de-CH" sz="2000" dirty="0">
                <a:cs typeface="Calibri" pitchFamily="34" charset="0"/>
                <a:sym typeface="Wingdings" pitchFamily="2" charset="2"/>
              </a:rPr>
              <a:t>nötig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! Faustregel: Bei Kontakt mit Metall auf Unterseite geht’s 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eher schneller, 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sonst langsamer</a:t>
            </a:r>
            <a:endParaRPr lang="de-CH" sz="2000" dirty="0">
              <a:cs typeface="Calibri" pitchFamily="34" charset="0"/>
              <a:sym typeface="Wingdings" pitchFamily="2" charset="2"/>
            </a:endParaRPr>
          </a:p>
          <a:p>
            <a:pPr algn="l">
              <a:buNone/>
              <a:defRPr/>
            </a:pPr>
            <a:r>
              <a:rPr lang="de-CH" sz="2000" dirty="0">
                <a:cs typeface="Calibri" pitchFamily="34" charset="0"/>
                <a:sym typeface="Wingdings" pitchFamily="2" charset="2"/>
              </a:rPr>
              <a:t>3.  Silikon sollte </a:t>
            </a:r>
            <a:r>
              <a:rPr lang="de-CH" sz="2000" dirty="0" smtClean="0">
                <a:cs typeface="Calibri" pitchFamily="34" charset="0"/>
                <a:sym typeface="Wingdings" pitchFamily="2" charset="2"/>
              </a:rPr>
              <a:t>nach Aushärten noch </a:t>
            </a:r>
            <a:r>
              <a:rPr lang="de-CH" sz="2000" dirty="0">
                <a:cs typeface="Calibri" pitchFamily="34" charset="0"/>
                <a:sym typeface="Wingdings" pitchFamily="2" charset="2"/>
              </a:rPr>
              <a:t>leicht klebrig aber nicht mehr flüssig sein!</a:t>
            </a:r>
          </a:p>
          <a:p>
            <a:pPr marL="342900" indent="-342900" algn="l">
              <a:buFontTx/>
              <a:buAutoNum type="arabicPeriod"/>
              <a:defRPr/>
            </a:pPr>
            <a:endParaRPr lang="de-CH" sz="2000" dirty="0">
              <a:cs typeface="Calibri" pitchFamily="34" charset="0"/>
            </a:endParaRPr>
          </a:p>
          <a:p>
            <a:pPr marL="342900" indent="-342900" algn="l">
              <a:buFontTx/>
              <a:buAutoNum type="arabicPeriod"/>
              <a:defRPr/>
            </a:pPr>
            <a:endParaRPr lang="de-CH" sz="2000" dirty="0">
              <a:cs typeface="Calibri" pitchFamily="34" charset="0"/>
            </a:endParaRPr>
          </a:p>
          <a:p>
            <a:pPr algn="l">
              <a:defRPr/>
            </a:pPr>
            <a:endParaRPr lang="en-GB" sz="2000" dirty="0">
              <a:cs typeface="Calibri" pitchFamily="34" charset="0"/>
            </a:endParaRPr>
          </a:p>
        </p:txBody>
      </p:sp>
      <p:pic>
        <p:nvPicPr>
          <p:cNvPr id="2560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212" y="4212679"/>
            <a:ext cx="4059089" cy="2787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013" y="4212679"/>
            <a:ext cx="4221818" cy="2787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035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HNW Präsentation HTNW">
  <a:themeElements>
    <a:clrScheme name="FHNW Präsentation HTNW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FHNW Präsentation HTNW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355600" marR="0" indent="-355600" algn="l" defTabSz="1042988" rtl="0" eaLnBrk="0" fontAlgn="base" latinLnBrk="0" hangingPunct="0">
          <a:lnSpc>
            <a:spcPct val="100000"/>
          </a:lnSpc>
          <a:spcBef>
            <a:spcPts val="1200"/>
          </a:spcBef>
          <a:spcAft>
            <a:spcPct val="0"/>
          </a:spcAft>
          <a:buClrTx/>
          <a:buSzTx/>
          <a:buFontTx/>
          <a:buChar char="•"/>
          <a:tabLst>
            <a:tab pos="355600" algn="l"/>
            <a:tab pos="3224213" algn="l"/>
          </a:tabLst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355600" marR="0" indent="-355600" algn="l" defTabSz="1042988" rtl="0" eaLnBrk="0" fontAlgn="base" latinLnBrk="0" hangingPunct="0">
          <a:lnSpc>
            <a:spcPct val="100000"/>
          </a:lnSpc>
          <a:spcBef>
            <a:spcPts val="1200"/>
          </a:spcBef>
          <a:spcAft>
            <a:spcPct val="0"/>
          </a:spcAft>
          <a:buClrTx/>
          <a:buSzTx/>
          <a:buFontTx/>
          <a:buChar char="•"/>
          <a:tabLst>
            <a:tab pos="355600" algn="l"/>
            <a:tab pos="3224213" algn="l"/>
          </a:tabLst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FHNW Präsentation HTNW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F:\Dokumente und Einstellungen\Jürg Christener\Anwendungsdaten\Microsoft\Vorlagen\FHNW Präsentation HTNW.pot</Template>
  <TotalTime>0</TotalTime>
  <Words>438</Words>
  <Application>Microsoft Office PowerPoint</Application>
  <PresentationFormat>Benutzerdefiniert</PresentationFormat>
  <Paragraphs>65</Paragraphs>
  <Slides>14</Slides>
  <Notes>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5" baseType="lpstr">
      <vt:lpstr>FHNW Präsentation HTNW</vt:lpstr>
      <vt:lpstr>PowerPoint-Präsentation</vt:lpstr>
      <vt:lpstr>Allgemeine Einführung - Vorbereitungen</vt:lpstr>
      <vt:lpstr>Mögliches Endprodukt: Armband aus Silikon und Glasfaser</vt:lpstr>
      <vt:lpstr>Handgelenksumfang bestimmen</vt:lpstr>
      <vt:lpstr>Los geht’s:  Schneiden von Fasern</vt:lpstr>
      <vt:lpstr>Vorbereitung “Pressform” (Alu, Stahl, Holz, Alte Bücher) </vt:lpstr>
      <vt:lpstr>Silikon anmischen</vt:lpstr>
      <vt:lpstr>Herstellung Armband: Flacher Vorformling</vt:lpstr>
      <vt:lpstr>Pressen und Aushärtung des flachen Vorformlings</vt:lpstr>
      <vt:lpstr>Ausschneiden des Flachen Vorformlings</vt:lpstr>
      <vt:lpstr>Versiegelung der Kanten und Defekte</vt:lpstr>
      <vt:lpstr>Armband in Form bringen</vt:lpstr>
      <vt:lpstr>Verschluss anbringen</vt:lpstr>
      <vt:lpstr>Armband fertig </vt:lpstr>
    </vt:vector>
  </TitlesOfParts>
  <Company>Fachhochschule Nordwestschweiz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Vertiefungsfach Geographie – Einführung GIS und verwandte Bereiche</dc:title>
  <dc:creator>Lukas Bähler</dc:creator>
  <cp:lastModifiedBy>von Arx Matthias</cp:lastModifiedBy>
  <cp:revision>351</cp:revision>
  <cp:lastPrinted>2012-07-09T11:48:39Z</cp:lastPrinted>
  <dcterms:created xsi:type="dcterms:W3CDTF">2006-02-12T17:14:18Z</dcterms:created>
  <dcterms:modified xsi:type="dcterms:W3CDTF">2012-07-30T14:23:56Z</dcterms:modified>
</cp:coreProperties>
</file>