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403" r:id="rId2"/>
    <p:sldId id="486" r:id="rId3"/>
    <p:sldId id="487" r:id="rId4"/>
    <p:sldId id="488" r:id="rId5"/>
  </p:sldIdLst>
  <p:sldSz cx="10693400" cy="7561263"/>
  <p:notesSz cx="6718300" cy="9766300"/>
  <p:defaultTextStyle>
    <a:defPPr>
      <a:defRPr lang="de-CH"/>
    </a:defPPr>
    <a:lvl1pPr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1pPr>
    <a:lvl2pPr marL="4572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2pPr>
    <a:lvl3pPr marL="9144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3pPr>
    <a:lvl4pPr marL="13716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4pPr>
    <a:lvl5pPr marL="1828800" algn="l" rtl="0" eaLnBrk="0" fontAlgn="base" hangingPunct="0">
      <a:spcBef>
        <a:spcPts val="1200"/>
      </a:spcBef>
      <a:spcAft>
        <a:spcPct val="0"/>
      </a:spcAft>
      <a:buChar char="•"/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itchFamily="34" charset="0"/>
        <a:ea typeface="Arial Unicode MS" pitchFamily="34" charset="-128"/>
        <a:cs typeface="Arial Unicode MS" pitchFamily="34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14"/>
    <a:srgbClr val="777777"/>
    <a:srgbClr val="FFFFC5"/>
    <a:srgbClr val="FED500"/>
    <a:srgbClr val="FFFF3C"/>
    <a:srgbClr val="3333CC"/>
    <a:srgbClr val="FF0000"/>
    <a:srgbClr val="24406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40" autoAdjust="0"/>
    <p:restoredTop sz="86400" autoAdjust="0"/>
  </p:normalViewPr>
  <p:slideViewPr>
    <p:cSldViewPr>
      <p:cViewPr varScale="1">
        <p:scale>
          <a:sx n="88" d="100"/>
          <a:sy n="88" d="100"/>
        </p:scale>
        <p:origin x="-2076" y="-102"/>
      </p:cViewPr>
      <p:guideLst>
        <p:guide orient="horz" pos="2381"/>
        <p:guide pos="336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930" y="-90"/>
      </p:cViewPr>
      <p:guideLst>
        <p:guide orient="horz" pos="3076"/>
        <p:guide pos="211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5F08F84A-088C-4538-9EF2-F6F385EC1C78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350342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05238" y="0"/>
            <a:ext cx="29114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68350" y="730250"/>
            <a:ext cx="5181600" cy="3663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638675"/>
            <a:ext cx="5375275" cy="439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CH" smtClean="0"/>
              <a:t>Textmasterformate durch Klicken bearbeiten</a:t>
            </a:r>
          </a:p>
          <a:p>
            <a:pPr lvl="1"/>
            <a:r>
              <a:rPr lang="de-CH" smtClean="0"/>
              <a:t>Zweite Ebene</a:t>
            </a:r>
          </a:p>
          <a:p>
            <a:pPr lvl="2"/>
            <a:r>
              <a:rPr lang="de-CH" smtClean="0"/>
              <a:t>Dritte Ebene</a:t>
            </a:r>
          </a:p>
          <a:p>
            <a:pPr lvl="3"/>
            <a:r>
              <a:rPr lang="de-CH" smtClean="0"/>
              <a:t>Vierte Ebene</a:t>
            </a:r>
          </a:p>
          <a:p>
            <a:pPr lvl="4"/>
            <a:r>
              <a:rPr lang="de-CH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endParaRPr lang="de-CH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5238" y="9277350"/>
            <a:ext cx="2911475" cy="487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043" tIns="45022" rIns="90043" bIns="45022" numCol="1" anchor="b" anchorCtr="0" compatLnSpc="1">
            <a:prstTxWarp prst="textNoShape">
              <a:avLst/>
            </a:prstTxWarp>
          </a:bodyPr>
          <a:lstStyle>
            <a:lvl1pPr algn="r" defTabSz="900113" eaLnBrk="1" hangingPunct="1">
              <a:spcBef>
                <a:spcPct val="0"/>
              </a:spcBef>
              <a:buFontTx/>
              <a:buNone/>
              <a:defRPr sz="1200">
                <a:latin typeface="Arial" charset="0"/>
              </a:defRPr>
            </a:lvl1pPr>
          </a:lstStyle>
          <a:p>
            <a:fld id="{43732FFA-DD1B-419B-BE61-AA9C4140FEEB}" type="slidenum">
              <a:rPr lang="de-CH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5448711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1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1BE5-D936-496D-901D-CC4383D528E6}" type="slidenum">
              <a:rPr lang="de-CH"/>
              <a:pPr/>
              <a:t>2</a:t>
            </a:fld>
            <a:endParaRPr lang="de-CH"/>
          </a:p>
        </p:txBody>
      </p:sp>
      <p:sp>
        <p:nvSpPr>
          <p:cNvPr id="78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785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BEAAFFA-139E-48C7-93F7-0103D151913B}" type="slidenum">
              <a:rPr lang="de-CH"/>
              <a:pPr/>
              <a:t>3</a:t>
            </a:fld>
            <a:endParaRPr lang="de-CH"/>
          </a:p>
        </p:txBody>
      </p:sp>
      <p:sp>
        <p:nvSpPr>
          <p:cNvPr id="49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498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0" u="none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32F17E-F639-4E91-998E-96B59D3E02F6}" type="slidenum">
              <a:rPr lang="de-CH"/>
              <a:pPr/>
              <a:t>4</a:t>
            </a:fld>
            <a:endParaRPr lang="de-CH"/>
          </a:p>
        </p:txBody>
      </p:sp>
      <p:sp>
        <p:nvSpPr>
          <p:cNvPr id="583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766763" y="730250"/>
            <a:ext cx="5186362" cy="3667125"/>
          </a:xfrm>
          <a:ln/>
        </p:spPr>
      </p:sp>
      <p:sp>
        <p:nvSpPr>
          <p:cNvPr id="583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5350" y="4638675"/>
            <a:ext cx="4927600" cy="4397375"/>
          </a:xfrm>
        </p:spPr>
        <p:txBody>
          <a:bodyPr/>
          <a:lstStyle/>
          <a:p>
            <a:pPr>
              <a:lnSpc>
                <a:spcPct val="110000"/>
              </a:lnSpc>
              <a:spcBef>
                <a:spcPct val="50000"/>
              </a:spcBef>
            </a:pPr>
            <a:endParaRPr lang="fr-FR" b="1" u="sng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801688" y="2349500"/>
            <a:ext cx="9090025" cy="1620838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603375" y="4284663"/>
            <a:ext cx="7486650" cy="193198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de-DE" smtClean="0"/>
              <a:t>Formatvorlage des Untertitelmasters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42509872"/>
      </p:ext>
    </p:extLst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422851475"/>
      </p:ext>
    </p:extLst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  <a:prstGeom prst="rect">
            <a:avLst/>
          </a:prstGeo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31958938"/>
      </p:ext>
    </p:extLst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el, Inhal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5422900" y="176371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5422900" y="4335463"/>
            <a:ext cx="4735513" cy="241935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0453513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34988" y="1763713"/>
            <a:ext cx="9623425" cy="49911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506799821"/>
      </p:ext>
    </p:extLst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44550" y="4859338"/>
            <a:ext cx="9090025" cy="15017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44550" y="3205163"/>
            <a:ext cx="9090025" cy="1654175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291998072"/>
      </p:ext>
    </p:extLst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534988" y="1763713"/>
            <a:ext cx="4735512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422900" y="1763713"/>
            <a:ext cx="4735513" cy="4991100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257115205"/>
      </p:ext>
    </p:extLst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534988" y="1692275"/>
            <a:ext cx="4724400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534988" y="2397125"/>
            <a:ext cx="4724400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5432425" y="1692275"/>
            <a:ext cx="4725988" cy="70485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5432425" y="2397125"/>
            <a:ext cx="4725988" cy="43576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19408941"/>
      </p:ext>
    </p:extLst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3213"/>
            <a:ext cx="9623425" cy="1260475"/>
          </a:xfrm>
          <a:prstGeom prst="rect">
            <a:avLst/>
          </a:prstGeo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958088320"/>
      </p:ext>
    </p:extLst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1116945"/>
      </p:ext>
    </p:extLst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4988" y="301625"/>
            <a:ext cx="3517900" cy="1281113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181475" y="301625"/>
            <a:ext cx="5976938" cy="64531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4988" y="1582738"/>
            <a:ext cx="3517900" cy="51720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914796059"/>
      </p:ext>
    </p:extLst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095500" y="5292725"/>
            <a:ext cx="6416675" cy="62547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2095500" y="676275"/>
            <a:ext cx="6416675" cy="45354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2095500" y="5918200"/>
            <a:ext cx="6416675" cy="8874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22126052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21"/>
          <p:cNvSpPr>
            <a:spLocks noChangeArrowheads="1"/>
          </p:cNvSpPr>
          <p:nvPr userDrawn="1"/>
        </p:nvSpPr>
        <p:spPr bwMode="auto">
          <a:xfrm>
            <a:off x="9883775" y="6840538"/>
            <a:ext cx="71438" cy="720725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txBody>
          <a:bodyPr/>
          <a:lstStyle/>
          <a:p>
            <a:endParaRPr lang="de-CH"/>
          </a:p>
        </p:txBody>
      </p:sp>
      <p:sp>
        <p:nvSpPr>
          <p:cNvPr id="1048" name="Text Box 24"/>
          <p:cNvSpPr txBox="1">
            <a:spLocks noChangeArrowheads="1"/>
          </p:cNvSpPr>
          <p:nvPr userDrawn="1"/>
        </p:nvSpPr>
        <p:spPr bwMode="auto">
          <a:xfrm>
            <a:off x="10025063" y="6781800"/>
            <a:ext cx="4318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>
            <a:lvl1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1pPr>
            <a:lvl2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2pPr>
            <a:lvl3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3pPr>
            <a:lvl4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4pPr>
            <a:lvl5pPr defTabSz="1042988">
              <a:spcBef>
                <a:spcPct val="0"/>
              </a:spcBef>
              <a:defRPr>
                <a:solidFill>
                  <a:schemeClr val="tx1"/>
                </a:solidFill>
                <a:latin typeface="Arial" charset="0"/>
              </a:defRPr>
            </a:lvl5pPr>
            <a:lvl6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defTabSz="104298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FontTx/>
              <a:buNone/>
            </a:pPr>
            <a:fld id="{F4B57003-4631-458B-B8A1-BBE254B49FF2}" type="slidenum">
              <a:rPr lang="de-DE" sz="1600" b="1">
                <a:solidFill>
                  <a:srgbClr val="00B050"/>
                </a:solidFill>
                <a:latin typeface="Calibri" pitchFamily="34" charset="0"/>
              </a:rPr>
              <a:pPr>
                <a:buFontTx/>
                <a:buNone/>
              </a:pPr>
              <a:t>‹Nr.›</a:t>
            </a:fld>
            <a:endParaRPr lang="de-CH" sz="1600" dirty="0">
              <a:solidFill>
                <a:srgbClr val="00B050"/>
              </a:solidFill>
              <a:latin typeface="Calibri" pitchFamily="34" charset="0"/>
            </a:endParaRPr>
          </a:p>
        </p:txBody>
      </p:sp>
      <p:pic>
        <p:nvPicPr>
          <p:cNvPr id="6" name="Grafik 5"/>
          <p:cNvPicPr/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1116" y="264159"/>
            <a:ext cx="1149847" cy="8521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iming>
    <p:tnLst>
      <p:par>
        <p:cTn id="1" dur="indefinite" restart="never" nodeType="tmRoot"/>
      </p:par>
    </p:tnLst>
  </p:timing>
  <p:txStyles>
    <p:titleStyle>
      <a:lvl1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2pPr>
      <a:lvl3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3pPr>
      <a:lvl4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4pPr>
      <a:lvl5pPr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5pPr>
      <a:lvl6pPr marL="4572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6pPr>
      <a:lvl7pPr marL="9144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7pPr>
      <a:lvl8pPr marL="13716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8pPr>
      <a:lvl9pPr marL="1828800" algn="l" defTabSz="1042988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charset="0"/>
        </a:defRPr>
      </a:lvl9pPr>
    </p:titleStyle>
    <p:bodyStyle>
      <a:lvl1pPr algn="l" defTabSz="1042988" rtl="0" fontAlgn="base">
        <a:lnSpc>
          <a:spcPct val="115000"/>
        </a:lnSpc>
        <a:spcBef>
          <a:spcPct val="100000"/>
        </a:spcBef>
        <a:spcAft>
          <a:spcPct val="0"/>
        </a:spcAft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352425" indent="-171450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2pPr>
      <a:lvl3pPr marL="712788" indent="-169863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3pPr>
      <a:lvl4pPr marL="1073150" indent="-180975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14319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5pPr>
      <a:lvl6pPr marL="18891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6pPr>
      <a:lvl7pPr marL="23463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7pPr>
      <a:lvl8pPr marL="28035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8pPr>
      <a:lvl9pPr marL="3260725" indent="-179388" algn="l" defTabSz="1042988" rtl="0" fontAlgn="base">
        <a:lnSpc>
          <a:spcPct val="115000"/>
        </a:lnSpc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547887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b="1" dirty="0" smtClean="0"/>
              <a:t>Beispiel zu den Begriffen Syntax (Befehl) und Semantik (Befehlsfolge)</a:t>
            </a:r>
            <a:endParaRPr lang="de-CH" b="1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b="1" dirty="0">
              <a:latin typeface="Arial" charset="0"/>
            </a:endParaRP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6519" y="2864622"/>
            <a:ext cx="4034117" cy="271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buNone/>
            </a:pPr>
            <a:r>
              <a:rPr lang="de-CH" dirty="0"/>
              <a:t>Der </a:t>
            </a:r>
            <a:r>
              <a:rPr lang="de-CH" dirty="0" err="1"/>
              <a:t>Hnud</a:t>
            </a:r>
            <a:r>
              <a:rPr lang="de-CH" dirty="0"/>
              <a:t> </a:t>
            </a:r>
            <a:r>
              <a:rPr lang="de-CH" dirty="0" err="1"/>
              <a:t>sieplt</a:t>
            </a:r>
            <a:r>
              <a:rPr lang="de-CH" dirty="0"/>
              <a:t> mit </a:t>
            </a:r>
            <a:r>
              <a:rPr lang="de-CH" dirty="0" err="1"/>
              <a:t>dm</a:t>
            </a:r>
            <a:r>
              <a:rPr lang="de-CH" dirty="0"/>
              <a:t> </a:t>
            </a:r>
            <a:r>
              <a:rPr lang="de-CH" dirty="0" err="1"/>
              <a:t>Blal</a:t>
            </a:r>
            <a:r>
              <a:rPr lang="de-CH" dirty="0" smtClean="0"/>
              <a:t>.</a:t>
            </a:r>
          </a:p>
          <a:p>
            <a:pPr>
              <a:buNone/>
            </a:pPr>
            <a:endParaRPr lang="de-CH" dirty="0"/>
          </a:p>
          <a:p>
            <a:pPr>
              <a:buNone/>
            </a:pPr>
            <a:r>
              <a:rPr lang="de-CH" dirty="0"/>
              <a:t>Der Ball spielt mit dem Hund</a:t>
            </a:r>
            <a:r>
              <a:rPr lang="de-CH" dirty="0" smtClean="0"/>
              <a:t>.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346700" y="2864621"/>
            <a:ext cx="4464173" cy="2716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buNone/>
            </a:pPr>
            <a:r>
              <a:rPr lang="de-CH" i="1" dirty="0" smtClean="0"/>
              <a:t>Falsche </a:t>
            </a:r>
            <a:r>
              <a:rPr lang="de-CH" i="1" dirty="0"/>
              <a:t>Syntax/ Falsche </a:t>
            </a:r>
            <a:r>
              <a:rPr lang="de-CH" i="1" dirty="0" smtClean="0"/>
              <a:t>Befehle</a:t>
            </a:r>
          </a:p>
          <a:p>
            <a:pPr>
              <a:buNone/>
            </a:pPr>
            <a:endParaRPr lang="de-CH" dirty="0"/>
          </a:p>
          <a:p>
            <a:pPr>
              <a:buNone/>
            </a:pPr>
            <a:r>
              <a:rPr lang="de-CH" i="1" dirty="0" smtClean="0"/>
              <a:t>Falsche </a:t>
            </a:r>
            <a:r>
              <a:rPr lang="de-CH" i="1" dirty="0"/>
              <a:t>Semantik/ Falsche Befehlsfolge obwohl die Syntax korrekt ist.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b="1" dirty="0" smtClean="0"/>
              <a:t>Koordinatensystem (Aufgabenblatt 2)</a:t>
            </a:r>
            <a:endParaRPr lang="de-CH" b="1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b="1" dirty="0">
              <a:latin typeface="Arial" charset="0"/>
            </a:endParaRPr>
          </a:p>
        </p:txBody>
      </p:sp>
      <p:pic>
        <p:nvPicPr>
          <p:cNvPr id="10" name="Grafik 9" descr="http://www.processing.org/learning/drawing/imgs/1.5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1" t="5833" r="44709" b="5833"/>
          <a:stretch/>
        </p:blipFill>
        <p:spPr bwMode="auto">
          <a:xfrm>
            <a:off x="2322364" y="1908423"/>
            <a:ext cx="2543800" cy="25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Grafik 10" descr="http://www.processing.org/learning/drawing/imgs/1.6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41" t="5209" r="45332" b="4166"/>
          <a:stretch/>
        </p:blipFill>
        <p:spPr bwMode="auto">
          <a:xfrm>
            <a:off x="7122912" y="1836695"/>
            <a:ext cx="2454410" cy="25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2" name="Grafik 11" descr="http://www.processing.org/learning/drawing/imgs/1.7.jpg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7" t="4687" r="44505" b="4427"/>
          <a:stretch/>
        </p:blipFill>
        <p:spPr bwMode="auto">
          <a:xfrm>
            <a:off x="2346164" y="4500711"/>
            <a:ext cx="2520000" cy="25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Grafik 12" descr="http://www.processing.org/learning/drawing/imgs/1.10a.jpg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22" t="4949" r="45332" b="5469"/>
          <a:stretch/>
        </p:blipFill>
        <p:spPr bwMode="auto">
          <a:xfrm>
            <a:off x="7105062" y="4485040"/>
            <a:ext cx="2490110" cy="25200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3"/>
          <p:cNvSpPr>
            <a:spLocks noChangeArrowheads="1"/>
          </p:cNvSpPr>
          <p:nvPr/>
        </p:nvSpPr>
        <p:spPr bwMode="auto">
          <a:xfrm>
            <a:off x="736959" y="2412479"/>
            <a:ext cx="20798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Punkt: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5931148" y="2412479"/>
            <a:ext cx="20798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Linie: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746572" y="5004767"/>
            <a:ext cx="20798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Rechteck: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auto">
          <a:xfrm>
            <a:off x="5931148" y="5004767"/>
            <a:ext cx="207984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dirty="0" smtClean="0"/>
              <a:t>Ellipse:</a:t>
            </a:r>
            <a:endParaRPr lang="de-CH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738188" y="1476375"/>
            <a:ext cx="8928347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b="1" dirty="0" smtClean="0"/>
              <a:t>RGB-Farbraum (Aufgabenblatt 3)</a:t>
            </a:r>
          </a:p>
        </p:txBody>
      </p:sp>
      <p:pic>
        <p:nvPicPr>
          <p:cNvPr id="8" name="Grafik 7" descr="http://upload.wikimedia.org/wikipedia/commons/0/03/RGB_farbwuerfel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30" y="2916535"/>
            <a:ext cx="8846820" cy="269748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17657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2659" name="Rectangle 3"/>
          <p:cNvSpPr>
            <a:spLocks noChangeArrowheads="1"/>
          </p:cNvSpPr>
          <p:nvPr/>
        </p:nvSpPr>
        <p:spPr bwMode="auto">
          <a:xfrm>
            <a:off x="738188" y="1260351"/>
            <a:ext cx="8928347" cy="5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buFontTx/>
              <a:buNone/>
              <a:tabLst>
                <a:tab pos="5019675" algn="l"/>
              </a:tabLst>
            </a:pPr>
            <a:r>
              <a:rPr lang="de-CH" b="1" dirty="0" smtClean="0"/>
              <a:t>Einführung von Variablen (Aufgabenblatt 4)</a:t>
            </a:r>
            <a:endParaRPr lang="de-CH" b="1" dirty="0"/>
          </a:p>
          <a:p>
            <a:pPr marL="357188" indent="-357188" defTabSz="1042988">
              <a:buFontTx/>
              <a:buNone/>
              <a:tabLst>
                <a:tab pos="5019675" algn="l"/>
              </a:tabLst>
            </a:pPr>
            <a:endParaRPr lang="de-CH" sz="2000" dirty="0">
              <a:latin typeface="Arial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78148" y="2233203"/>
            <a:ext cx="959598" cy="791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spcBef>
                <a:spcPts val="0"/>
              </a:spcBef>
              <a:buFontTx/>
              <a:buNone/>
              <a:tabLst>
                <a:tab pos="5019675" algn="l"/>
              </a:tabLst>
            </a:pPr>
            <a:r>
              <a:rPr lang="de-CH" sz="2000" dirty="0" smtClean="0">
                <a:latin typeface="+mj-lt"/>
              </a:rPr>
              <a:t>x = 0</a:t>
            </a:r>
          </a:p>
          <a:p>
            <a:pPr marL="357188" indent="-357188" defTabSz="1042988">
              <a:spcBef>
                <a:spcPts val="0"/>
              </a:spcBef>
              <a:buFontTx/>
              <a:buNone/>
              <a:tabLst>
                <a:tab pos="5019675" algn="l"/>
              </a:tabLst>
            </a:pPr>
            <a:r>
              <a:rPr lang="de-CH" sz="2000" dirty="0" smtClean="0">
                <a:latin typeface="+mj-lt"/>
              </a:rPr>
              <a:t>y = 0</a:t>
            </a:r>
            <a:endParaRPr lang="de-CH" sz="2000" dirty="0">
              <a:latin typeface="+mj-lt"/>
            </a:endParaRPr>
          </a:p>
        </p:txBody>
      </p:sp>
      <p:grpSp>
        <p:nvGrpSpPr>
          <p:cNvPr id="17" name="Gruppieren 16"/>
          <p:cNvGrpSpPr/>
          <p:nvPr/>
        </p:nvGrpSpPr>
        <p:grpSpPr>
          <a:xfrm>
            <a:off x="1170236" y="2052935"/>
            <a:ext cx="4176464" cy="4139812"/>
            <a:chOff x="1170236" y="1728651"/>
            <a:chExt cx="4176464" cy="4139812"/>
          </a:xfrm>
        </p:grpSpPr>
        <p:sp>
          <p:nvSpPr>
            <p:cNvPr id="2" name="Rechteck 1"/>
            <p:cNvSpPr>
              <a:spLocks noChangeAspect="1"/>
            </p:cNvSpPr>
            <p:nvPr/>
          </p:nvSpPr>
          <p:spPr bwMode="auto">
            <a:xfrm>
              <a:off x="1170236" y="2268463"/>
              <a:ext cx="3599600" cy="3600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55600" marR="0" indent="-355600" algn="l" defTabSz="1042988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355600" algn="l"/>
                  <a:tab pos="3224213" algn="l"/>
                </a:tabLst>
              </a:pPr>
              <a:endParaRPr kumimoji="0" lang="de-CH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4" name="Gerade Verbindung 3"/>
            <p:cNvCxnSpPr/>
            <p:nvPr/>
          </p:nvCxnSpPr>
          <p:spPr bwMode="auto">
            <a:xfrm>
              <a:off x="1170236" y="2268463"/>
              <a:ext cx="3599600" cy="3600000"/>
            </a:xfrm>
            <a:prstGeom prst="lin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0" name="Gerade Verbindung mit Pfeil 9"/>
            <p:cNvCxnSpPr/>
            <p:nvPr/>
          </p:nvCxnSpPr>
          <p:spPr bwMode="auto">
            <a:xfrm>
              <a:off x="1170236" y="2124447"/>
              <a:ext cx="35996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2" name="Gerade Verbindung mit Pfeil 11"/>
            <p:cNvCxnSpPr/>
            <p:nvPr/>
          </p:nvCxnSpPr>
          <p:spPr bwMode="auto">
            <a:xfrm rot="5400000">
              <a:off x="3114852" y="4068663"/>
              <a:ext cx="35996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13" name="Rectangle 3"/>
            <p:cNvSpPr>
              <a:spLocks noChangeArrowheads="1"/>
            </p:cNvSpPr>
            <p:nvPr/>
          </p:nvSpPr>
          <p:spPr bwMode="auto">
            <a:xfrm>
              <a:off x="2658910" y="1728651"/>
              <a:ext cx="959598" cy="39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57188" indent="-357188" defTabSz="1042988">
                <a:spcBef>
                  <a:spcPts val="0"/>
                </a:spcBef>
                <a:buFontTx/>
                <a:buNone/>
                <a:tabLst>
                  <a:tab pos="5019675" algn="l"/>
                </a:tabLst>
              </a:pPr>
              <a:r>
                <a:rPr lang="de-CH" sz="2000" dirty="0" err="1" smtClean="0">
                  <a:solidFill>
                    <a:srgbClr val="FF0000"/>
                  </a:solidFill>
                  <a:latin typeface="+mj-lt"/>
                </a:rPr>
                <a:t>width</a:t>
              </a:r>
              <a:endParaRPr lang="de-CH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14" name="Rectangle 3"/>
            <p:cNvSpPr>
              <a:spLocks noChangeArrowheads="1"/>
            </p:cNvSpPr>
            <p:nvPr/>
          </p:nvSpPr>
          <p:spPr bwMode="auto">
            <a:xfrm rot="5400000">
              <a:off x="4669003" y="3990524"/>
              <a:ext cx="959598" cy="39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57188" indent="-357188" defTabSz="1042988">
                <a:spcBef>
                  <a:spcPts val="0"/>
                </a:spcBef>
                <a:buFontTx/>
                <a:buNone/>
                <a:tabLst>
                  <a:tab pos="5019675" algn="l"/>
                </a:tabLst>
              </a:pPr>
              <a:r>
                <a:rPr lang="de-CH" sz="2000" dirty="0" err="1" smtClean="0">
                  <a:solidFill>
                    <a:srgbClr val="FF0000"/>
                  </a:solidFill>
                  <a:latin typeface="+mj-lt"/>
                </a:rPr>
                <a:t>height</a:t>
              </a:r>
              <a:endParaRPr lang="de-CH" sz="2000" dirty="0">
                <a:solidFill>
                  <a:srgbClr val="FF0000"/>
                </a:solidFill>
                <a:latin typeface="+mj-lt"/>
              </a:endParaRPr>
            </a:p>
          </p:txBody>
        </p:sp>
      </p:grpSp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2203368" y="6625195"/>
            <a:ext cx="1559156" cy="39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spcBef>
                <a:spcPts val="0"/>
              </a:spcBef>
              <a:buFontTx/>
              <a:buNone/>
              <a:tabLst>
                <a:tab pos="5019675" algn="l"/>
              </a:tabLst>
            </a:pPr>
            <a:r>
              <a:rPr lang="de-CH" i="1" dirty="0" smtClean="0">
                <a:cs typeface="Calibri" pitchFamily="34" charset="0"/>
              </a:rPr>
              <a:t>1. Beispiel</a:t>
            </a:r>
            <a:endParaRPr lang="de-CH" i="1" dirty="0">
              <a:cs typeface="Calibri" pitchFamily="34" charset="0"/>
            </a:endParaRPr>
          </a:p>
        </p:txBody>
      </p:sp>
      <p:sp>
        <p:nvSpPr>
          <p:cNvPr id="16" name="Rectangle 3"/>
          <p:cNvSpPr>
            <a:spLocks noChangeArrowheads="1"/>
          </p:cNvSpPr>
          <p:nvPr/>
        </p:nvSpPr>
        <p:spPr bwMode="auto">
          <a:xfrm>
            <a:off x="7027904" y="6625195"/>
            <a:ext cx="1559156" cy="3957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 marL="357188" indent="-357188" defTabSz="1042988">
              <a:spcBef>
                <a:spcPts val="0"/>
              </a:spcBef>
              <a:buFontTx/>
              <a:buNone/>
              <a:tabLst>
                <a:tab pos="5019675" algn="l"/>
              </a:tabLst>
            </a:pPr>
            <a:r>
              <a:rPr lang="de-CH" i="1" dirty="0" smtClean="0">
                <a:cs typeface="Calibri" pitchFamily="34" charset="0"/>
              </a:rPr>
              <a:t>2. Beispiel</a:t>
            </a:r>
            <a:endParaRPr lang="de-CH" i="1" dirty="0">
              <a:cs typeface="Calibri" pitchFamily="34" charset="0"/>
            </a:endParaRPr>
          </a:p>
        </p:txBody>
      </p:sp>
      <p:grpSp>
        <p:nvGrpSpPr>
          <p:cNvPr id="22" name="Gruppieren 21"/>
          <p:cNvGrpSpPr/>
          <p:nvPr/>
        </p:nvGrpSpPr>
        <p:grpSpPr>
          <a:xfrm>
            <a:off x="5923564" y="2052935"/>
            <a:ext cx="3599600" cy="4139812"/>
            <a:chOff x="5923564" y="1728651"/>
            <a:chExt cx="3599600" cy="4139812"/>
          </a:xfrm>
        </p:grpSpPr>
        <p:sp>
          <p:nvSpPr>
            <p:cNvPr id="7" name="Rechteck 6"/>
            <p:cNvSpPr>
              <a:spLocks noChangeAspect="1"/>
            </p:cNvSpPr>
            <p:nvPr/>
          </p:nvSpPr>
          <p:spPr bwMode="auto">
            <a:xfrm>
              <a:off x="5923564" y="2268463"/>
              <a:ext cx="3599600" cy="3600000"/>
            </a:xfrm>
            <a:prstGeom prst="rect">
              <a:avLst/>
            </a:prstGeom>
            <a:noFill/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55600" marR="0" indent="-355600" algn="l" defTabSz="1042988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355600" algn="l"/>
                  <a:tab pos="3224213" algn="l"/>
                </a:tabLst>
              </a:pPr>
              <a:endParaRPr kumimoji="0" lang="de-CH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sp>
          <p:nvSpPr>
            <p:cNvPr id="11" name="Ellipse 10"/>
            <p:cNvSpPr>
              <a:spLocks noChangeAspect="1"/>
            </p:cNvSpPr>
            <p:nvPr/>
          </p:nvSpPr>
          <p:spPr bwMode="auto">
            <a:xfrm>
              <a:off x="7327120" y="3618463"/>
              <a:ext cx="899900" cy="900000"/>
            </a:xfrm>
            <a:prstGeom prst="ellipse">
              <a:avLst/>
            </a:prstGeom>
            <a:noFill/>
            <a:ln w="190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0" tIns="0" rIns="0" bIns="0" numCol="1" rtlCol="0" anchor="t" anchorCtr="0" compatLnSpc="1">
              <a:prstTxWarp prst="textNoShape">
                <a:avLst/>
              </a:prstTxWarp>
            </a:bodyPr>
            <a:lstStyle/>
            <a:p>
              <a:pPr marL="355600" marR="0" indent="-355600" algn="l" defTabSz="1042988" rtl="0" eaLnBrk="0" fontAlgn="base" latinLnBrk="0" hangingPunct="0">
                <a:lnSpc>
                  <a:spcPct val="100000"/>
                </a:lnSpc>
                <a:spcBef>
                  <a:spcPts val="1200"/>
                </a:spcBef>
                <a:spcAft>
                  <a:spcPct val="0"/>
                </a:spcAft>
                <a:buClrTx/>
                <a:buSzTx/>
                <a:buFontTx/>
                <a:buChar char="•"/>
                <a:tabLst>
                  <a:tab pos="355600" algn="l"/>
                  <a:tab pos="3224213" algn="l"/>
                </a:tabLst>
              </a:pPr>
              <a:endParaRPr kumimoji="0" lang="de-CH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Arial Unicode MS" pitchFamily="34" charset="-128"/>
                <a:cs typeface="Arial Unicode MS" pitchFamily="34" charset="-128"/>
              </a:endParaRPr>
            </a:p>
          </p:txBody>
        </p:sp>
        <p:cxnSp>
          <p:nvCxnSpPr>
            <p:cNvPr id="18" name="Gerade Verbindung mit Pfeil 17"/>
            <p:cNvCxnSpPr/>
            <p:nvPr/>
          </p:nvCxnSpPr>
          <p:spPr bwMode="auto">
            <a:xfrm>
              <a:off x="5923564" y="2124447"/>
              <a:ext cx="18000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19" name="Gerade Verbindung mit Pfeil 18"/>
            <p:cNvCxnSpPr/>
            <p:nvPr/>
          </p:nvCxnSpPr>
          <p:spPr bwMode="auto">
            <a:xfrm rot="5400000">
              <a:off x="6894972" y="3168463"/>
              <a:ext cx="1800000" cy="0"/>
            </a:xfrm>
            <a:prstGeom prst="straightConnector1">
              <a:avLst/>
            </a:prstGeom>
            <a:noFill/>
            <a:ln w="19050" cap="flat" cmpd="sng" algn="ctr">
              <a:solidFill>
                <a:srgbClr val="FF0000"/>
              </a:solidFill>
              <a:prstDash val="dash"/>
              <a:round/>
              <a:headEnd type="none" w="med" len="med"/>
              <a:tailEnd type="arrow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sp>
          <p:nvSpPr>
            <p:cNvPr id="20" name="Rectangle 3"/>
            <p:cNvSpPr>
              <a:spLocks noChangeArrowheads="1"/>
            </p:cNvSpPr>
            <p:nvPr/>
          </p:nvSpPr>
          <p:spPr bwMode="auto">
            <a:xfrm>
              <a:off x="6331318" y="1728651"/>
              <a:ext cx="959598" cy="39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57188" indent="-357188" defTabSz="1042988">
                <a:spcBef>
                  <a:spcPts val="0"/>
                </a:spcBef>
                <a:buFontTx/>
                <a:buNone/>
                <a:tabLst>
                  <a:tab pos="5019675" algn="l"/>
                </a:tabLst>
              </a:pPr>
              <a:r>
                <a:rPr lang="de-CH" sz="2000" dirty="0" err="1" smtClean="0">
                  <a:solidFill>
                    <a:srgbClr val="FF0000"/>
                  </a:solidFill>
                  <a:latin typeface="+mj-lt"/>
                </a:rPr>
                <a:t>width</a:t>
              </a:r>
              <a:r>
                <a:rPr lang="de-CH" sz="2000" dirty="0" smtClean="0">
                  <a:solidFill>
                    <a:srgbClr val="FF0000"/>
                  </a:solidFill>
                  <a:latin typeface="+mj-lt"/>
                </a:rPr>
                <a:t>/2</a:t>
              </a:r>
              <a:endParaRPr lang="de-CH" sz="2000" dirty="0">
                <a:solidFill>
                  <a:srgbClr val="FF0000"/>
                </a:solidFill>
                <a:latin typeface="+mj-lt"/>
              </a:endParaRPr>
            </a:p>
          </p:txBody>
        </p:sp>
        <p:sp>
          <p:nvSpPr>
            <p:cNvPr id="21" name="Rectangle 3"/>
            <p:cNvSpPr>
              <a:spLocks noChangeArrowheads="1"/>
            </p:cNvSpPr>
            <p:nvPr/>
          </p:nvSpPr>
          <p:spPr bwMode="auto">
            <a:xfrm rot="5400000">
              <a:off x="7549323" y="3030926"/>
              <a:ext cx="959598" cy="3957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/>
            <a:lstStyle/>
            <a:p>
              <a:pPr marL="357188" indent="-357188" defTabSz="1042988">
                <a:spcBef>
                  <a:spcPts val="0"/>
                </a:spcBef>
                <a:buFontTx/>
                <a:buNone/>
                <a:tabLst>
                  <a:tab pos="5019675" algn="l"/>
                </a:tabLst>
              </a:pPr>
              <a:r>
                <a:rPr lang="de-CH" sz="2000" dirty="0" err="1" smtClean="0">
                  <a:solidFill>
                    <a:srgbClr val="FF0000"/>
                  </a:solidFill>
                  <a:latin typeface="+mj-lt"/>
                </a:rPr>
                <a:t>height</a:t>
              </a:r>
              <a:r>
                <a:rPr lang="de-CH" sz="2000" dirty="0" smtClean="0">
                  <a:solidFill>
                    <a:srgbClr val="FF0000"/>
                  </a:solidFill>
                  <a:latin typeface="+mj-lt"/>
                </a:rPr>
                <a:t>/2</a:t>
              </a:r>
              <a:endParaRPr lang="de-CH" sz="2000" dirty="0">
                <a:solidFill>
                  <a:srgbClr val="FF0000"/>
                </a:solidFill>
                <a:latin typeface="+mj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4195912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HNW Präsentation HTNW">
  <a:themeElements>
    <a:clrScheme name="FHNW Präsentation HTNW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99CC00"/>
      </a:folHlink>
    </a:clrScheme>
    <a:fontScheme name="FHNW Präsentation HTNW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t" anchorCtr="0" compatLnSpc="1">
        <a:prstTxWarp prst="textNoShape">
          <a:avLst/>
        </a:prstTxWarp>
      </a:bodyPr>
      <a:lstStyle>
        <a:defPPr marL="355600" marR="0" indent="-355600" algn="l" defTabSz="1042988" rtl="0" eaLnBrk="0" fontAlgn="base" latinLnBrk="0" hangingPunct="0">
          <a:lnSpc>
            <a:spcPct val="100000"/>
          </a:lnSpc>
          <a:spcBef>
            <a:spcPts val="1200"/>
          </a:spcBef>
          <a:spcAft>
            <a:spcPct val="0"/>
          </a:spcAft>
          <a:buClrTx/>
          <a:buSzTx/>
          <a:buFontTx/>
          <a:buChar char="•"/>
          <a:tabLst>
            <a:tab pos="355600" algn="l"/>
            <a:tab pos="3224213" algn="l"/>
          </a:tabLst>
          <a:defRPr kumimoji="0" lang="de-CH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Arial Unicode MS" pitchFamily="34" charset="-128"/>
            <a:cs typeface="Arial Unicode MS" pitchFamily="34" charset="-128"/>
          </a:defRPr>
        </a:defPPr>
      </a:lstStyle>
    </a:lnDef>
  </a:objectDefaults>
  <a:extraClrSchemeLst>
    <a:extraClrScheme>
      <a:clrScheme name="FHNW Präsentation HTNW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HNW Präsentation HTNW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HNW Präsentation HTNW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F:\Dokumente und Einstellungen\Jürg Christener\Anwendungsdaten\Microsoft\Vorlagen\FHNW Präsentation HTNW.pot</Template>
  <TotalTime>0</TotalTime>
  <Words>88</Words>
  <Application>Microsoft Office PowerPoint</Application>
  <PresentationFormat>Benutzerdefiniert</PresentationFormat>
  <Paragraphs>26</Paragraphs>
  <Slides>4</Slides>
  <Notes>4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4</vt:i4>
      </vt:variant>
    </vt:vector>
  </HeadingPairs>
  <TitlesOfParts>
    <vt:vector size="5" baseType="lpstr">
      <vt:lpstr>FHNW Präsentation HTNW</vt:lpstr>
      <vt:lpstr>PowerPoint-Präsentation</vt:lpstr>
      <vt:lpstr>PowerPoint-Präsentation</vt:lpstr>
      <vt:lpstr>PowerPoint-Präsentation</vt:lpstr>
      <vt:lpstr>PowerPoint-Präsentation</vt:lpstr>
    </vt:vector>
  </TitlesOfParts>
  <Company>Fachhochschule Nordwestschweiz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Vertiefungsfach Geographie – Einführung GIS und verwandte Bereiche</dc:title>
  <dc:creator>Lukas Bähler</dc:creator>
  <cp:lastModifiedBy>von Arx Matthias</cp:lastModifiedBy>
  <cp:revision>362</cp:revision>
  <dcterms:created xsi:type="dcterms:W3CDTF">2006-02-12T17:14:18Z</dcterms:created>
  <dcterms:modified xsi:type="dcterms:W3CDTF">2013-07-23T11:29:30Z</dcterms:modified>
</cp:coreProperties>
</file>