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64" r:id="rId2"/>
    <p:sldId id="403" r:id="rId3"/>
    <p:sldId id="486" r:id="rId4"/>
    <p:sldId id="487" r:id="rId5"/>
    <p:sldId id="488" r:id="rId6"/>
    <p:sldId id="489" r:id="rId7"/>
  </p:sldIdLst>
  <p:sldSz cx="10693400" cy="7561263"/>
  <p:notesSz cx="6718300" cy="9766300"/>
  <p:defaultTextStyle>
    <a:defPPr>
      <a:defRPr lang="de-CH"/>
    </a:defPPr>
    <a:lvl1pPr algn="l" rtl="0" eaLnBrk="0" fontAlgn="base" hangingPunct="0">
      <a:spcBef>
        <a:spcPts val="1200"/>
      </a:spcBef>
      <a:spcAft>
        <a:spcPct val="0"/>
      </a:spcAft>
      <a:buChar char="•"/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1pPr>
    <a:lvl2pPr marL="457200" algn="l" rtl="0" eaLnBrk="0" fontAlgn="base" hangingPunct="0">
      <a:spcBef>
        <a:spcPts val="1200"/>
      </a:spcBef>
      <a:spcAft>
        <a:spcPct val="0"/>
      </a:spcAft>
      <a:buChar char="•"/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2pPr>
    <a:lvl3pPr marL="914400" algn="l" rtl="0" eaLnBrk="0" fontAlgn="base" hangingPunct="0">
      <a:spcBef>
        <a:spcPts val="1200"/>
      </a:spcBef>
      <a:spcAft>
        <a:spcPct val="0"/>
      </a:spcAft>
      <a:buChar char="•"/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3pPr>
    <a:lvl4pPr marL="1371600" algn="l" rtl="0" eaLnBrk="0" fontAlgn="base" hangingPunct="0">
      <a:spcBef>
        <a:spcPts val="1200"/>
      </a:spcBef>
      <a:spcAft>
        <a:spcPct val="0"/>
      </a:spcAft>
      <a:buChar char="•"/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4pPr>
    <a:lvl5pPr marL="1828800" algn="l" rtl="0" eaLnBrk="0" fontAlgn="base" hangingPunct="0">
      <a:spcBef>
        <a:spcPts val="1200"/>
      </a:spcBef>
      <a:spcAft>
        <a:spcPct val="0"/>
      </a:spcAft>
      <a:buChar char="•"/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14"/>
    <a:srgbClr val="777777"/>
    <a:srgbClr val="FFFFC5"/>
    <a:srgbClr val="FED500"/>
    <a:srgbClr val="FFFF3C"/>
    <a:srgbClr val="3333CC"/>
    <a:srgbClr val="FF0000"/>
    <a:srgbClr val="2440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70" autoAdjust="0"/>
    <p:restoredTop sz="86400" autoAdjust="0"/>
  </p:normalViewPr>
  <p:slideViewPr>
    <p:cSldViewPr>
      <p:cViewPr varScale="1">
        <p:scale>
          <a:sx n="88" d="100"/>
          <a:sy n="88" d="100"/>
        </p:scale>
        <p:origin x="-2100" y="-102"/>
      </p:cViewPr>
      <p:guideLst>
        <p:guide orient="horz" pos="2381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14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t" anchorCtr="0" compatLnSpc="1">
            <a:prstTxWarp prst="textNoShape">
              <a:avLst/>
            </a:prstTxWarp>
          </a:bodyPr>
          <a:lstStyle>
            <a:lvl1pPr defTabSz="900113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5238" y="0"/>
            <a:ext cx="29114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t" anchorCtr="0" compatLnSpc="1">
            <a:prstTxWarp prst="textNoShape">
              <a:avLst/>
            </a:prstTxWarp>
          </a:bodyPr>
          <a:lstStyle>
            <a:lvl1pPr algn="r" defTabSz="900113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77350"/>
            <a:ext cx="29114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b" anchorCtr="0" compatLnSpc="1">
            <a:prstTxWarp prst="textNoShape">
              <a:avLst/>
            </a:prstTxWarp>
          </a:bodyPr>
          <a:lstStyle>
            <a:lvl1pPr defTabSz="900113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5238" y="9277350"/>
            <a:ext cx="29114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b" anchorCtr="0" compatLnSpc="1">
            <a:prstTxWarp prst="textNoShape">
              <a:avLst/>
            </a:prstTxWarp>
          </a:bodyPr>
          <a:lstStyle>
            <a:lvl1pPr algn="r" defTabSz="900113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fld id="{5F08F84A-088C-4538-9EF2-F6F385EC1C78}" type="slidenum">
              <a:rPr lang="de-CH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350342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14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t" anchorCtr="0" compatLnSpc="1">
            <a:prstTxWarp prst="textNoShape">
              <a:avLst/>
            </a:prstTxWarp>
          </a:bodyPr>
          <a:lstStyle>
            <a:lvl1pPr defTabSz="900113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5238" y="0"/>
            <a:ext cx="29114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t" anchorCtr="0" compatLnSpc="1">
            <a:prstTxWarp prst="textNoShape">
              <a:avLst/>
            </a:prstTxWarp>
          </a:bodyPr>
          <a:lstStyle>
            <a:lvl1pPr algn="r" defTabSz="900113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8350" y="730250"/>
            <a:ext cx="5181600" cy="36639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1513" y="4638675"/>
            <a:ext cx="5375275" cy="439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smtClean="0"/>
              <a:t>Textmasterformate durch Klicken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77350"/>
            <a:ext cx="29114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b" anchorCtr="0" compatLnSpc="1">
            <a:prstTxWarp prst="textNoShape">
              <a:avLst/>
            </a:prstTxWarp>
          </a:bodyPr>
          <a:lstStyle>
            <a:lvl1pPr defTabSz="900113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5238" y="9277350"/>
            <a:ext cx="29114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b" anchorCtr="0" compatLnSpc="1">
            <a:prstTxWarp prst="textNoShape">
              <a:avLst/>
            </a:prstTxWarp>
          </a:bodyPr>
          <a:lstStyle>
            <a:lvl1pPr algn="r" defTabSz="900113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fld id="{43732FFA-DD1B-419B-BE61-AA9C4140FEEB}" type="slidenum">
              <a:rPr lang="de-CH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544871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51CCBE-3EAC-486A-9A94-334BE6E16B2E}" type="slidenum">
              <a:rPr lang="de-CH"/>
              <a:pPr/>
              <a:t>1</a:t>
            </a:fld>
            <a:endParaRPr lang="de-CH"/>
          </a:p>
        </p:txBody>
      </p:sp>
      <p:sp>
        <p:nvSpPr>
          <p:cNvPr id="443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3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32F17E-F639-4E91-998E-96B59D3E02F6}" type="slidenum">
              <a:rPr lang="de-CH"/>
              <a:pPr/>
              <a:t>2</a:t>
            </a:fld>
            <a:endParaRPr lang="de-CH"/>
          </a:p>
        </p:txBody>
      </p:sp>
      <p:sp>
        <p:nvSpPr>
          <p:cNvPr id="583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6763" y="730250"/>
            <a:ext cx="5186362" cy="3667125"/>
          </a:xfrm>
          <a:ln/>
        </p:spPr>
      </p:sp>
      <p:sp>
        <p:nvSpPr>
          <p:cNvPr id="583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5350" y="4638675"/>
            <a:ext cx="4927600" cy="4397375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fr-FR" b="0" u="none" dirty="0" smtClean="0"/>
              <a:t>Die Dame Links </a:t>
            </a:r>
            <a:r>
              <a:rPr lang="fr-FR" b="0" u="none" dirty="0" err="1" smtClean="0"/>
              <a:t>hat</a:t>
            </a:r>
            <a:r>
              <a:rPr lang="fr-FR" b="0" u="none" dirty="0" smtClean="0"/>
              <a:t> die </a:t>
            </a:r>
            <a:r>
              <a:rPr lang="fr-FR" b="0" u="none" dirty="0" err="1" smtClean="0"/>
              <a:t>wärmere</a:t>
            </a:r>
            <a:r>
              <a:rPr lang="fr-FR" b="0" u="none" dirty="0" smtClean="0"/>
              <a:t> Haut </a:t>
            </a:r>
            <a:r>
              <a:rPr lang="fr-FR" b="0" u="none" dirty="0" err="1" smtClean="0"/>
              <a:t>als</a:t>
            </a:r>
            <a:r>
              <a:rPr lang="fr-FR" b="0" u="none" dirty="0" smtClean="0"/>
              <a:t> der </a:t>
            </a:r>
            <a:r>
              <a:rPr lang="fr-FR" b="0" u="none" dirty="0" err="1" smtClean="0"/>
              <a:t>Herr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rechts</a:t>
            </a:r>
            <a:r>
              <a:rPr lang="fr-FR" b="0" u="none" dirty="0" smtClean="0"/>
              <a:t>. </a:t>
            </a:r>
            <a:r>
              <a:rPr lang="fr-FR" b="0" u="none" dirty="0" err="1" smtClean="0"/>
              <a:t>Beide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haben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eine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kalte</a:t>
            </a:r>
            <a:r>
              <a:rPr lang="fr-FR" b="0" u="none" dirty="0" smtClean="0"/>
              <a:t> Nase. Bei </a:t>
            </a:r>
            <a:r>
              <a:rPr lang="fr-FR" b="0" u="none" dirty="0" err="1" smtClean="0"/>
              <a:t>beiden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sorgen</a:t>
            </a:r>
            <a:r>
              <a:rPr lang="fr-FR" b="0" u="none" baseline="0" dirty="0" smtClean="0"/>
              <a:t> die </a:t>
            </a:r>
            <a:r>
              <a:rPr lang="fr-FR" b="0" u="none" baseline="0" dirty="0" err="1" smtClean="0"/>
              <a:t>Kleider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und</a:t>
            </a:r>
            <a:r>
              <a:rPr lang="fr-FR" b="0" u="none" baseline="0" dirty="0" smtClean="0"/>
              <a:t> die </a:t>
            </a:r>
            <a:r>
              <a:rPr lang="fr-FR" b="0" u="none" baseline="0" dirty="0" err="1" smtClean="0"/>
              <a:t>Haare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dafür</a:t>
            </a:r>
            <a:r>
              <a:rPr lang="fr-FR" b="0" u="none" baseline="0" dirty="0" smtClean="0"/>
              <a:t>, </a:t>
            </a:r>
            <a:r>
              <a:rPr lang="fr-FR" b="0" u="none" baseline="0" dirty="0" err="1" smtClean="0"/>
              <a:t>dass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nicht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zu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viel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Wärme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verloren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geht</a:t>
            </a:r>
            <a:r>
              <a:rPr lang="fr-FR" b="0" u="none" baseline="0" dirty="0" smtClean="0"/>
              <a:t>. Die </a:t>
            </a:r>
            <a:r>
              <a:rPr lang="fr-FR" b="0" u="none" baseline="0" dirty="0" err="1" smtClean="0"/>
              <a:t>Kleider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wirken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also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als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Wärmedämmung</a:t>
            </a:r>
            <a:r>
              <a:rPr lang="fr-FR" b="0" u="none" baseline="0" dirty="0" smtClean="0"/>
              <a:t>. Bei der Dame </a:t>
            </a:r>
            <a:r>
              <a:rPr lang="fr-FR" b="0" u="none" baseline="0" dirty="0" err="1" smtClean="0"/>
              <a:t>ist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besonders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schön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zu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sehen</a:t>
            </a:r>
            <a:r>
              <a:rPr lang="fr-FR" b="0" u="none" baseline="0" dirty="0" smtClean="0"/>
              <a:t>, </a:t>
            </a:r>
            <a:r>
              <a:rPr lang="fr-FR" b="0" u="none" baseline="0" dirty="0" err="1" smtClean="0"/>
              <a:t>dass</a:t>
            </a:r>
            <a:r>
              <a:rPr lang="fr-FR" b="0" u="none" baseline="0" dirty="0" smtClean="0"/>
              <a:t> die « </a:t>
            </a:r>
            <a:r>
              <a:rPr lang="fr-FR" b="0" u="none" baseline="0" dirty="0" err="1" smtClean="0"/>
              <a:t>Dicke</a:t>
            </a:r>
            <a:r>
              <a:rPr lang="fr-FR" b="0" u="none" baseline="0" dirty="0" smtClean="0"/>
              <a:t> » der </a:t>
            </a:r>
            <a:r>
              <a:rPr lang="fr-FR" b="0" u="none" baseline="0" dirty="0" err="1" smtClean="0"/>
              <a:t>Haarschicht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eine</a:t>
            </a:r>
            <a:r>
              <a:rPr lang="fr-FR" b="0" u="none" baseline="0" dirty="0" smtClean="0"/>
              <a:t> Rolle </a:t>
            </a:r>
            <a:r>
              <a:rPr lang="fr-FR" b="0" u="none" baseline="0" dirty="0" err="1" smtClean="0"/>
              <a:t>spielt</a:t>
            </a:r>
            <a:r>
              <a:rPr lang="fr-FR" b="0" u="none" baseline="0" dirty="0" smtClean="0"/>
              <a:t>. Nahe an der </a:t>
            </a:r>
            <a:r>
              <a:rPr lang="fr-FR" b="0" u="none" baseline="0" dirty="0" err="1" smtClean="0"/>
              <a:t>Kopfhaut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sind</a:t>
            </a:r>
            <a:r>
              <a:rPr lang="fr-FR" b="0" u="none" baseline="0" dirty="0" smtClean="0"/>
              <a:t> die </a:t>
            </a:r>
            <a:r>
              <a:rPr lang="fr-FR" b="0" u="none" baseline="0" dirty="0" err="1" smtClean="0"/>
              <a:t>Haare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noch</a:t>
            </a:r>
            <a:r>
              <a:rPr lang="fr-FR" b="0" u="none" baseline="0" dirty="0" smtClean="0"/>
              <a:t> warm, </a:t>
            </a:r>
            <a:r>
              <a:rPr lang="fr-FR" b="0" u="none" baseline="0" dirty="0" err="1" smtClean="0"/>
              <a:t>aussen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sind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sie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dann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kalt</a:t>
            </a:r>
            <a:r>
              <a:rPr lang="fr-FR" b="0" u="none" baseline="0" dirty="0" smtClean="0"/>
              <a:t>.</a:t>
            </a:r>
            <a:endParaRPr lang="fr-FR" b="0" u="none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D41BE5-D936-496D-901D-CC4383D528E6}" type="slidenum">
              <a:rPr lang="de-CH"/>
              <a:pPr/>
              <a:t>3</a:t>
            </a:fld>
            <a:endParaRPr lang="de-CH"/>
          </a:p>
        </p:txBody>
      </p:sp>
      <p:sp>
        <p:nvSpPr>
          <p:cNvPr id="78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6763" y="730250"/>
            <a:ext cx="5186362" cy="3667125"/>
          </a:xfrm>
          <a:ln/>
        </p:spPr>
      </p:sp>
      <p:sp>
        <p:nvSpPr>
          <p:cNvPr id="785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5350" y="4638675"/>
            <a:ext cx="4927600" cy="4397375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fr-FR" b="0" u="none" dirty="0" err="1" smtClean="0"/>
              <a:t>oben</a:t>
            </a:r>
            <a:r>
              <a:rPr lang="fr-FR" b="0" u="none" dirty="0" smtClean="0"/>
              <a:t>: </a:t>
            </a:r>
            <a:r>
              <a:rPr lang="fr-FR" b="0" u="none" dirty="0" err="1" smtClean="0"/>
              <a:t>Wände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und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Fenster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sind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neu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bzw</a:t>
            </a:r>
            <a:r>
              <a:rPr lang="fr-FR" b="0" u="none" baseline="0" dirty="0" smtClean="0"/>
              <a:t>. </a:t>
            </a:r>
            <a:r>
              <a:rPr lang="fr-FR" b="0" u="none" baseline="0" dirty="0" err="1" smtClean="0"/>
              <a:t>haben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neue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Wärmedämmung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erhalten</a:t>
            </a:r>
            <a:r>
              <a:rPr lang="fr-FR" b="0" u="none" baseline="0" dirty="0" smtClean="0"/>
              <a:t>. Die </a:t>
            </a:r>
            <a:r>
              <a:rPr lang="fr-FR" b="0" u="none" baseline="0" dirty="0" err="1" smtClean="0"/>
              <a:t>Fenster</a:t>
            </a:r>
            <a:r>
              <a:rPr lang="fr-FR" b="0" u="none" baseline="0" dirty="0" smtClean="0"/>
              <a:t> (</a:t>
            </a:r>
            <a:r>
              <a:rPr lang="fr-FR" b="0" u="none" baseline="0" dirty="0" err="1" smtClean="0"/>
              <a:t>und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inspesondere</a:t>
            </a:r>
            <a:r>
              <a:rPr lang="fr-FR" b="0" u="none" baseline="0" dirty="0" smtClean="0"/>
              <a:t> die </a:t>
            </a:r>
            <a:r>
              <a:rPr lang="fr-FR" b="0" u="none" baseline="0" dirty="0" err="1" smtClean="0"/>
              <a:t>Türe</a:t>
            </a:r>
            <a:r>
              <a:rPr lang="fr-FR" b="0" u="none" baseline="0" dirty="0" smtClean="0"/>
              <a:t>) </a:t>
            </a:r>
            <a:r>
              <a:rPr lang="fr-FR" b="0" u="none" baseline="0" dirty="0" err="1" smtClean="0"/>
              <a:t>sind</a:t>
            </a:r>
            <a:r>
              <a:rPr lang="fr-FR" b="0" u="none" baseline="0" dirty="0" smtClean="0"/>
              <a:t> aber </a:t>
            </a:r>
            <a:r>
              <a:rPr lang="fr-FR" b="0" u="none" baseline="0" dirty="0" err="1" smtClean="0"/>
              <a:t>immer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noch</a:t>
            </a:r>
            <a:r>
              <a:rPr lang="fr-FR" b="0" u="none" baseline="0" dirty="0" smtClean="0"/>
              <a:t> die </a:t>
            </a:r>
            <a:r>
              <a:rPr lang="fr-FR" b="0" u="none" baseline="0" dirty="0" err="1" smtClean="0"/>
              <a:t>Stellen</a:t>
            </a:r>
            <a:r>
              <a:rPr lang="fr-FR" b="0" u="none" baseline="0" dirty="0" smtClean="0"/>
              <a:t> mit </a:t>
            </a:r>
            <a:r>
              <a:rPr lang="fr-FR" b="0" u="none" baseline="0" dirty="0" err="1" smtClean="0"/>
              <a:t>dem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grössten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Wärmeverlust</a:t>
            </a:r>
            <a:r>
              <a:rPr lang="fr-FR" b="0" u="none" baseline="0" dirty="0" smtClean="0"/>
              <a:t>.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fr-FR" b="0" u="none" baseline="0" dirty="0" err="1" smtClean="0"/>
              <a:t>unten</a:t>
            </a:r>
            <a:r>
              <a:rPr lang="fr-FR" b="0" u="none" baseline="0" dirty="0" smtClean="0"/>
              <a:t>: </a:t>
            </a:r>
            <a:r>
              <a:rPr lang="fr-FR" b="0" u="none" baseline="0" dirty="0" err="1" smtClean="0"/>
              <a:t>Wände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und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Fenster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wurden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erneuert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bzw</a:t>
            </a:r>
            <a:r>
              <a:rPr lang="fr-FR" b="0" u="none" baseline="0" dirty="0" smtClean="0"/>
              <a:t>. </a:t>
            </a:r>
            <a:r>
              <a:rPr lang="fr-FR" b="0" u="none" baseline="0" dirty="0" err="1" smtClean="0"/>
              <a:t>erhielten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eine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neue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Wärmedämmung</a:t>
            </a:r>
            <a:r>
              <a:rPr lang="fr-FR" b="0" u="none" baseline="0" dirty="0" smtClean="0"/>
              <a:t>. </a:t>
            </a:r>
            <a:r>
              <a:rPr lang="fr-FR" b="0" u="none" baseline="0" dirty="0" err="1" smtClean="0"/>
              <a:t>Gutes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Resultat</a:t>
            </a:r>
            <a:r>
              <a:rPr lang="fr-FR" b="0" u="none" baseline="0" dirty="0" smtClean="0"/>
              <a:t>!</a:t>
            </a:r>
            <a:endParaRPr lang="fr-FR" b="0" u="none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EAAFFA-139E-48C7-93F7-0103D151913B}" type="slidenum">
              <a:rPr lang="de-CH"/>
              <a:pPr/>
              <a:t>4</a:t>
            </a:fld>
            <a:endParaRPr lang="de-CH"/>
          </a:p>
        </p:txBody>
      </p:sp>
      <p:sp>
        <p:nvSpPr>
          <p:cNvPr id="498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6763" y="730250"/>
            <a:ext cx="5186362" cy="3667125"/>
          </a:xfrm>
          <a:ln/>
        </p:spPr>
      </p:sp>
      <p:sp>
        <p:nvSpPr>
          <p:cNvPr id="498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5350" y="4638675"/>
            <a:ext cx="4927600" cy="4397375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fr-FR" b="0" u="none" dirty="0" smtClean="0"/>
              <a:t>Hier </a:t>
            </a:r>
            <a:r>
              <a:rPr lang="fr-FR" b="0" u="none" dirty="0" err="1" smtClean="0"/>
              <a:t>wurden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nur</a:t>
            </a:r>
            <a:r>
              <a:rPr lang="fr-FR" b="0" u="none" dirty="0" smtClean="0"/>
              <a:t> die </a:t>
            </a:r>
            <a:r>
              <a:rPr lang="fr-FR" b="0" u="none" dirty="0" err="1" smtClean="0"/>
              <a:t>Fenster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erneuert</a:t>
            </a:r>
            <a:r>
              <a:rPr lang="fr-FR" b="0" u="none" dirty="0" smtClean="0"/>
              <a:t>,</a:t>
            </a:r>
            <a:r>
              <a:rPr lang="fr-FR" b="0" u="none" baseline="0" dirty="0" smtClean="0"/>
              <a:t> aber mit </a:t>
            </a:r>
            <a:r>
              <a:rPr lang="fr-FR" b="0" u="none" baseline="0" dirty="0" err="1" smtClean="0"/>
              <a:t>grossem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Erfolg</a:t>
            </a:r>
            <a:r>
              <a:rPr lang="fr-FR" b="0" u="none" baseline="0" dirty="0" smtClean="0"/>
              <a:t>!</a:t>
            </a:r>
            <a:endParaRPr lang="fr-FR" b="0" u="none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32F17E-F639-4E91-998E-96B59D3E02F6}" type="slidenum">
              <a:rPr lang="de-CH"/>
              <a:pPr/>
              <a:t>5</a:t>
            </a:fld>
            <a:endParaRPr lang="de-CH"/>
          </a:p>
        </p:txBody>
      </p:sp>
      <p:sp>
        <p:nvSpPr>
          <p:cNvPr id="583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6763" y="730250"/>
            <a:ext cx="5186362" cy="3667125"/>
          </a:xfrm>
          <a:ln/>
        </p:spPr>
      </p:sp>
      <p:sp>
        <p:nvSpPr>
          <p:cNvPr id="583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5350" y="4638675"/>
            <a:ext cx="4927600" cy="4397375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fr-FR" b="0" u="none" dirty="0" smtClean="0"/>
              <a:t>4) </a:t>
            </a:r>
            <a:r>
              <a:rPr lang="fr-FR" b="0" u="none" dirty="0" err="1" smtClean="0"/>
              <a:t>Frau</a:t>
            </a:r>
            <a:r>
              <a:rPr lang="fr-FR" b="0" u="none" dirty="0" smtClean="0"/>
              <a:t> links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fr-FR" b="0" u="none" dirty="0" smtClean="0"/>
              <a:t>5) vor </a:t>
            </a:r>
            <a:r>
              <a:rPr lang="fr-FR" b="0" u="none" dirty="0" err="1" smtClean="0"/>
              <a:t>allem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im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Bereich</a:t>
            </a:r>
            <a:r>
              <a:rPr lang="fr-FR" b="0" u="none" dirty="0" smtClean="0"/>
              <a:t> der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Fenster</a:t>
            </a:r>
            <a:r>
              <a:rPr lang="fr-FR" b="0" u="none" baseline="0" dirty="0" smtClean="0"/>
              <a:t>. </a:t>
            </a:r>
            <a:r>
              <a:rPr lang="fr-FR" b="0" u="none" baseline="0" dirty="0" err="1" smtClean="0"/>
              <a:t>Ev</a:t>
            </a:r>
            <a:r>
              <a:rPr lang="fr-FR" b="0" u="none" baseline="0" dirty="0" smtClean="0"/>
              <a:t>. </a:t>
            </a:r>
            <a:r>
              <a:rPr lang="fr-FR" b="0" u="none" baseline="0" dirty="0" err="1" smtClean="0"/>
              <a:t>auch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beim</a:t>
            </a:r>
            <a:r>
              <a:rPr lang="fr-FR" b="0" u="none" baseline="0" dirty="0" smtClean="0"/>
              <a:t> Dach. </a:t>
            </a:r>
            <a:r>
              <a:rPr lang="fr-FR" b="0" u="none" baseline="0" dirty="0" err="1" smtClean="0"/>
              <a:t>Ist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aus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dieser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Perspektive</a:t>
            </a:r>
            <a:r>
              <a:rPr lang="fr-FR" b="0" u="none" baseline="0" dirty="0" smtClean="0"/>
              <a:t> aber </a:t>
            </a:r>
            <a:r>
              <a:rPr lang="fr-FR" b="0" u="none" baseline="0" dirty="0" err="1" smtClean="0"/>
              <a:t>nicht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abschliessend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zu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beurteilen</a:t>
            </a:r>
            <a:endParaRPr lang="fr-FR" b="0" u="none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32F17E-F639-4E91-998E-96B59D3E02F6}" type="slidenum">
              <a:rPr lang="de-CH"/>
              <a:pPr/>
              <a:t>6</a:t>
            </a:fld>
            <a:endParaRPr lang="de-CH"/>
          </a:p>
        </p:txBody>
      </p:sp>
      <p:sp>
        <p:nvSpPr>
          <p:cNvPr id="583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6763" y="730250"/>
            <a:ext cx="5186362" cy="3667125"/>
          </a:xfrm>
          <a:ln/>
        </p:spPr>
      </p:sp>
      <p:sp>
        <p:nvSpPr>
          <p:cNvPr id="583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5350" y="4638675"/>
            <a:ext cx="4927600" cy="4397375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fr-FR" b="0" u="none" dirty="0" smtClean="0"/>
              <a:t>… </a:t>
            </a:r>
            <a:r>
              <a:rPr lang="fr-FR" b="0" u="none" dirty="0" err="1" smtClean="0"/>
              <a:t>um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möglichst</a:t>
            </a:r>
            <a:r>
              <a:rPr lang="fr-FR" b="0" u="none" dirty="0" smtClean="0"/>
              <a:t> </a:t>
            </a:r>
            <a:r>
              <a:rPr lang="fr-FR" b="0" u="none" dirty="0" err="1" smtClean="0"/>
              <a:t>viel</a:t>
            </a:r>
            <a:r>
              <a:rPr lang="fr-FR" b="0" u="none" dirty="0" smtClean="0"/>
              <a:t> Luft </a:t>
            </a:r>
            <a:r>
              <a:rPr lang="fr-FR" b="0" u="none" dirty="0" err="1" smtClean="0"/>
              <a:t>einzubetten</a:t>
            </a:r>
            <a:r>
              <a:rPr lang="fr-FR" b="0" u="none" dirty="0" smtClean="0"/>
              <a:t>, </a:t>
            </a:r>
            <a:r>
              <a:rPr lang="fr-FR" b="0" u="none" dirty="0" err="1" smtClean="0"/>
              <a:t>gleichzeitig</a:t>
            </a:r>
            <a:r>
              <a:rPr lang="fr-FR" b="0" u="none" baseline="0" dirty="0" smtClean="0"/>
              <a:t> aber </a:t>
            </a:r>
            <a:r>
              <a:rPr lang="fr-FR" b="0" u="none" baseline="0" dirty="0" err="1" smtClean="0"/>
              <a:t>zu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verhindern</a:t>
            </a:r>
            <a:r>
              <a:rPr lang="fr-FR" b="0" u="none" baseline="0" dirty="0" smtClean="0"/>
              <a:t>, </a:t>
            </a:r>
            <a:r>
              <a:rPr lang="fr-FR" b="0" u="none" baseline="0" dirty="0" err="1" smtClean="0"/>
              <a:t>dass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beim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kleinsten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Lufthauch</a:t>
            </a:r>
            <a:r>
              <a:rPr lang="fr-FR" b="0" u="none" baseline="0" dirty="0" smtClean="0"/>
              <a:t> die </a:t>
            </a:r>
            <a:r>
              <a:rPr lang="fr-FR" b="0" u="none" baseline="0" dirty="0" err="1" smtClean="0"/>
              <a:t>warme</a:t>
            </a:r>
            <a:r>
              <a:rPr lang="fr-FR" b="0" u="none" baseline="0" dirty="0" smtClean="0"/>
              <a:t> Luft </a:t>
            </a:r>
            <a:r>
              <a:rPr lang="fr-FR" b="0" u="none" baseline="0" dirty="0" err="1" smtClean="0"/>
              <a:t>davon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geweht</a:t>
            </a:r>
            <a:r>
              <a:rPr lang="fr-FR" b="0" u="none" baseline="0" dirty="0" smtClean="0"/>
              <a:t> </a:t>
            </a:r>
            <a:r>
              <a:rPr lang="fr-FR" b="0" u="none" baseline="0" dirty="0" err="1" smtClean="0"/>
              <a:t>wird</a:t>
            </a:r>
            <a:r>
              <a:rPr lang="fr-FR" b="0" u="none" baseline="0" dirty="0" smtClean="0"/>
              <a:t>.</a:t>
            </a:r>
            <a:endParaRPr lang="fr-FR" b="0" u="none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01688" y="2349500"/>
            <a:ext cx="9090025" cy="1620838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603375" y="4284663"/>
            <a:ext cx="7486650" cy="19319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2509872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4988" y="1763713"/>
            <a:ext cx="9623425" cy="49911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22851475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31958938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el, Inhal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4988" y="1763713"/>
            <a:ext cx="4735512" cy="4991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5422900" y="1763713"/>
            <a:ext cx="4735513" cy="2419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5422900" y="4335463"/>
            <a:ext cx="4735513" cy="2419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0453513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4988" y="1763713"/>
            <a:ext cx="9623425" cy="4991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06799821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4550" y="4859338"/>
            <a:ext cx="9090025" cy="15017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44550" y="3205163"/>
            <a:ext cx="9090025" cy="165417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291998072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4988" y="1763713"/>
            <a:ext cx="4735512" cy="49911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422900" y="1763713"/>
            <a:ext cx="4735513" cy="49911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57115205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34988" y="1692275"/>
            <a:ext cx="4724400" cy="7048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34988" y="2397125"/>
            <a:ext cx="4724400" cy="43576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432425" y="1692275"/>
            <a:ext cx="4725988" cy="7048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432425" y="2397125"/>
            <a:ext cx="4725988" cy="43576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19408941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58088320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1116945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1625"/>
            <a:ext cx="3517900" cy="1281113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181475" y="301625"/>
            <a:ext cx="5976938" cy="64531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34988" y="1582738"/>
            <a:ext cx="3517900" cy="5172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914796059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95500" y="5292725"/>
            <a:ext cx="6416675" cy="6254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095500" y="676275"/>
            <a:ext cx="6416675" cy="4535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095500" y="5918200"/>
            <a:ext cx="6416675" cy="887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22126052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Rectangle 21"/>
          <p:cNvSpPr>
            <a:spLocks noChangeArrowheads="1"/>
          </p:cNvSpPr>
          <p:nvPr userDrawn="1"/>
        </p:nvSpPr>
        <p:spPr bwMode="auto">
          <a:xfrm>
            <a:off x="9883775" y="6840538"/>
            <a:ext cx="71438" cy="720725"/>
          </a:xfrm>
          <a:prstGeom prst="rect">
            <a:avLst/>
          </a:prstGeom>
          <a:solidFill>
            <a:srgbClr val="FF6614"/>
          </a:solidFill>
          <a:ln>
            <a:noFill/>
          </a:ln>
        </p:spPr>
        <p:txBody>
          <a:bodyPr/>
          <a:lstStyle/>
          <a:p>
            <a:endParaRPr lang="de-CH"/>
          </a:p>
        </p:txBody>
      </p:sp>
      <p:sp>
        <p:nvSpPr>
          <p:cNvPr id="1048" name="Text Box 24"/>
          <p:cNvSpPr txBox="1">
            <a:spLocks noChangeArrowheads="1"/>
          </p:cNvSpPr>
          <p:nvPr userDrawn="1"/>
        </p:nvSpPr>
        <p:spPr bwMode="auto">
          <a:xfrm>
            <a:off x="10025063" y="6781800"/>
            <a:ext cx="4318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042988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defTabSz="1042988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defTabSz="1042988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defTabSz="1042988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defTabSz="1042988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defTabSz="1042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defTabSz="1042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defTabSz="1042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defTabSz="1042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None/>
            </a:pPr>
            <a:fld id="{F4B57003-4631-458B-B8A1-BBE254B49FF2}" type="slidenum">
              <a:rPr lang="de-DE" sz="1600" b="1">
                <a:solidFill>
                  <a:srgbClr val="FF6614"/>
                </a:solidFill>
                <a:latin typeface="Calibri" pitchFamily="34" charset="0"/>
              </a:rPr>
              <a:pPr>
                <a:buFontTx/>
                <a:buNone/>
              </a:pPr>
              <a:t>‹Nr.›</a:t>
            </a:fld>
            <a:endParaRPr lang="de-CH" sz="1600" dirty="0">
              <a:solidFill>
                <a:srgbClr val="FF6614"/>
              </a:solidFill>
              <a:latin typeface="Calibri" pitchFamily="34" charset="0"/>
            </a:endParaRPr>
          </a:p>
        </p:txBody>
      </p:sp>
      <p:pic>
        <p:nvPicPr>
          <p:cNvPr id="1050" name="Picture 26" descr="Logo_fhnw_10mm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180975"/>
            <a:ext cx="187325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Grafik 1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5132" y="233263"/>
            <a:ext cx="1177665" cy="83777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iming>
    <p:tnLst>
      <p:par>
        <p:cTn id="1" dur="indefinite" restart="never" nodeType="tmRoot"/>
      </p:par>
    </p:tnLst>
  </p:timing>
  <p:txStyles>
    <p:titleStyle>
      <a:lvl1pPr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2pPr>
      <a:lvl3pPr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3pPr>
      <a:lvl4pPr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4pPr>
      <a:lvl5pPr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5pPr>
      <a:lvl6pPr marL="457200"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6pPr>
      <a:lvl7pPr marL="914400"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7pPr>
      <a:lvl8pPr marL="1371600"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8pPr>
      <a:lvl9pPr marL="1828800"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9pPr>
    </p:titleStyle>
    <p:bodyStyle>
      <a:lvl1pPr algn="l" defTabSz="1042988" rtl="0" fontAlgn="base">
        <a:lnSpc>
          <a:spcPct val="115000"/>
        </a:lnSpc>
        <a:spcBef>
          <a:spcPct val="100000"/>
        </a:spcBef>
        <a:spcAft>
          <a:spcPct val="0"/>
        </a:spcAft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352425" indent="-171450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712788" indent="-169863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3pPr>
      <a:lvl4pPr marL="1073150" indent="-180975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1431925" indent="-179388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5pPr>
      <a:lvl6pPr marL="1889125" indent="-179388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6pPr>
      <a:lvl7pPr marL="2346325" indent="-179388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7pPr>
      <a:lvl8pPr marL="2803525" indent="-179388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8pPr>
      <a:lvl9pPr marL="3260725" indent="-179388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8" name="Rectangle 10"/>
          <p:cNvSpPr>
            <a:spLocks noChangeArrowheads="1"/>
          </p:cNvSpPr>
          <p:nvPr/>
        </p:nvSpPr>
        <p:spPr bwMode="auto">
          <a:xfrm>
            <a:off x="1385888" y="3492599"/>
            <a:ext cx="798830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1042988" eaLnBrk="1" hangingPunct="1">
              <a:spcBef>
                <a:spcPct val="0"/>
              </a:spcBef>
              <a:buFontTx/>
              <a:buNone/>
            </a:pPr>
            <a:r>
              <a:rPr lang="de-CH" sz="4000" b="1" dirty="0" smtClean="0">
                <a:solidFill>
                  <a:schemeClr val="tx2"/>
                </a:solidFill>
              </a:rPr>
              <a:t>Wärmedämmung, Abschluss</a:t>
            </a:r>
            <a:r>
              <a:rPr lang="de-CH" sz="4000" b="1" dirty="0">
                <a:solidFill>
                  <a:schemeClr val="tx2"/>
                </a:solidFill>
              </a:rPr>
              <a:t/>
            </a:r>
            <a:br>
              <a:rPr lang="de-CH" sz="4000" b="1" dirty="0">
                <a:solidFill>
                  <a:schemeClr val="tx2"/>
                </a:solidFill>
              </a:rPr>
            </a:br>
            <a:endParaRPr lang="de-CH" sz="20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659" name="Rectangle 3"/>
          <p:cNvSpPr>
            <a:spLocks noChangeArrowheads="1"/>
          </p:cNvSpPr>
          <p:nvPr/>
        </p:nvSpPr>
        <p:spPr bwMode="auto">
          <a:xfrm>
            <a:off x="738188" y="1260351"/>
            <a:ext cx="8928347" cy="576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357188" indent="-357188" defTabSz="1042988">
              <a:buFontTx/>
              <a:buNone/>
              <a:tabLst>
                <a:tab pos="5019675" algn="l"/>
              </a:tabLst>
            </a:pPr>
            <a:r>
              <a:rPr lang="de-CH" dirty="0"/>
              <a:t>1) </a:t>
            </a:r>
            <a:r>
              <a:rPr lang="de-CH" dirty="0" smtClean="0"/>
              <a:t>Was lässt sich aus diesem Wärmebild herauslesen?</a:t>
            </a:r>
            <a:endParaRPr lang="de-CH" dirty="0"/>
          </a:p>
          <a:p>
            <a:pPr marL="357188" indent="-357188" defTabSz="1042988">
              <a:buFontTx/>
              <a:buNone/>
              <a:tabLst>
                <a:tab pos="5019675" algn="l"/>
              </a:tabLst>
            </a:pPr>
            <a:endParaRPr lang="de-CH" sz="2000" dirty="0">
              <a:latin typeface="Arial" charset="0"/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452" y="2470944"/>
            <a:ext cx="3980085" cy="2982353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38188" y="1260351"/>
            <a:ext cx="8928347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357188" indent="-357188" defTabSz="1042988">
              <a:buFontTx/>
              <a:buNone/>
              <a:tabLst>
                <a:tab pos="5019675" algn="l"/>
              </a:tabLst>
            </a:pPr>
            <a:r>
              <a:rPr lang="de-CH" dirty="0" smtClean="0"/>
              <a:t>2) Was hat sich bei folgenden Häusern vom ersten zum zweiten Bild verändert?</a:t>
            </a:r>
            <a:endParaRPr lang="de-CH" dirty="0"/>
          </a:p>
          <a:p>
            <a:pPr marL="357188" indent="-357188" defTabSz="1042988">
              <a:buFontTx/>
              <a:buNone/>
              <a:tabLst>
                <a:tab pos="5019675" algn="l"/>
              </a:tabLst>
            </a:pPr>
            <a:endParaRPr lang="de-CH" sz="2000" dirty="0">
              <a:latin typeface="Arial" charset="0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769" y="2158880"/>
            <a:ext cx="4360677" cy="2538462"/>
          </a:xfrm>
          <a:prstGeom prst="rect">
            <a:avLst/>
          </a:prstGeom>
        </p:spPr>
      </p:pic>
      <p:grpSp>
        <p:nvGrpSpPr>
          <p:cNvPr id="12" name="Gruppieren 11"/>
          <p:cNvGrpSpPr/>
          <p:nvPr/>
        </p:nvGrpSpPr>
        <p:grpSpPr>
          <a:xfrm>
            <a:off x="3226857" y="4860751"/>
            <a:ext cx="4000500" cy="2428875"/>
            <a:chOff x="3226857" y="4860751"/>
            <a:chExt cx="4000500" cy="2428875"/>
          </a:xfrm>
        </p:grpSpPr>
        <p:pic>
          <p:nvPicPr>
            <p:cNvPr id="10" name="Grafik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26857" y="4860751"/>
              <a:ext cx="4000500" cy="2428875"/>
            </a:xfrm>
            <a:prstGeom prst="rect">
              <a:avLst/>
            </a:prstGeom>
          </p:spPr>
        </p:pic>
        <p:sp>
          <p:nvSpPr>
            <p:cNvPr id="11" name="Rechteck 10"/>
            <p:cNvSpPr/>
            <p:nvPr/>
          </p:nvSpPr>
          <p:spPr bwMode="auto">
            <a:xfrm>
              <a:off x="3322027" y="7020991"/>
              <a:ext cx="3824873" cy="26863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355600" marR="0" indent="-355600" algn="l" defTabSz="1042988" rtl="0" eaLnBrk="0" fontAlgn="base" latinLnBrk="0" hangingPunct="0">
                <a:lnSpc>
                  <a:spcPct val="100000"/>
                </a:lnSpc>
                <a:spcBef>
                  <a:spcPts val="120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355600" algn="l"/>
                  <a:tab pos="3224213" algn="l"/>
                </a:tabLst>
              </a:pPr>
              <a:endParaRPr kumimoji="0" lang="de-CH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38188" y="1260351"/>
            <a:ext cx="8928347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357188" indent="-357188" defTabSz="1042988">
              <a:buFontTx/>
              <a:buNone/>
              <a:tabLst>
                <a:tab pos="5019675" algn="l"/>
              </a:tabLst>
            </a:pPr>
            <a:r>
              <a:rPr lang="de-CH" dirty="0" smtClean="0"/>
              <a:t>3) … und hier?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356" y="1764407"/>
            <a:ext cx="63817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76575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659" name="Rectangle 3"/>
          <p:cNvSpPr>
            <a:spLocks noChangeArrowheads="1"/>
          </p:cNvSpPr>
          <p:nvPr/>
        </p:nvSpPr>
        <p:spPr bwMode="auto">
          <a:xfrm>
            <a:off x="738188" y="1260351"/>
            <a:ext cx="8928347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357188" indent="-357188" defTabSz="1042988">
              <a:buFontTx/>
              <a:buNone/>
              <a:tabLst>
                <a:tab pos="5019675" algn="l"/>
              </a:tabLst>
            </a:pPr>
            <a:r>
              <a:rPr lang="de-CH" dirty="0" smtClean="0"/>
              <a:t>4) Wer hat vor kurzem das Haus saniert? Frau «Links» oder Herr «Rechts»?</a:t>
            </a:r>
            <a:endParaRPr lang="de-CH" dirty="0"/>
          </a:p>
          <a:p>
            <a:pPr marL="357188" indent="-357188" defTabSz="1042988">
              <a:buFontTx/>
              <a:buNone/>
              <a:tabLst>
                <a:tab pos="5019675" algn="l"/>
              </a:tabLst>
            </a:pPr>
            <a:endParaRPr lang="de-CH" sz="2000" dirty="0">
              <a:latin typeface="Arial" charset="0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500" y="2484487"/>
            <a:ext cx="3197324" cy="2617164"/>
          </a:xfrm>
          <a:prstGeom prst="rect">
            <a:avLst/>
          </a:prstGeom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738833" y="5580831"/>
            <a:ext cx="8928347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357188" indent="-357188" defTabSz="1042988">
              <a:buFontTx/>
              <a:buNone/>
              <a:tabLst>
                <a:tab pos="5019675" algn="l"/>
              </a:tabLst>
            </a:pPr>
            <a:r>
              <a:rPr lang="de-CH" dirty="0" smtClean="0"/>
              <a:t>5) Wie könnte man sowohl links, als auch rechts die Wärmedämmung noch verbessern? Schau genau hin!</a:t>
            </a:r>
            <a:endParaRPr lang="de-CH" dirty="0"/>
          </a:p>
          <a:p>
            <a:pPr marL="357188" indent="-357188" defTabSz="1042988">
              <a:buFontTx/>
              <a:buNone/>
              <a:tabLst>
                <a:tab pos="5019675" algn="l"/>
              </a:tabLst>
            </a:pPr>
            <a:endParaRPr lang="de-CH" sz="20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19591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88" y="4356695"/>
            <a:ext cx="4045632" cy="2697088"/>
          </a:xfrm>
          <a:prstGeom prst="rect">
            <a:avLst/>
          </a:prstGeom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38188" y="1260351"/>
            <a:ext cx="8928347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357188" indent="-357188" defTabSz="1042988">
              <a:buFontTx/>
              <a:buNone/>
              <a:tabLst>
                <a:tab pos="5019675" algn="l"/>
              </a:tabLst>
            </a:pPr>
            <a:r>
              <a:rPr lang="de-CH" dirty="0" smtClean="0"/>
              <a:t>Ein paar Nahaufnahmen von Dämmmaterialien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52" y="2336756"/>
            <a:ext cx="2702024" cy="1915435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844" y="1836415"/>
            <a:ext cx="3500107" cy="2625080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516" y="3690840"/>
            <a:ext cx="3273152" cy="3185868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2194" y="1806550"/>
            <a:ext cx="2470241" cy="1854692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7794972" y="5076775"/>
            <a:ext cx="165618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de-CH" dirty="0" smtClean="0"/>
              <a:t>flauschig,</a:t>
            </a:r>
          </a:p>
          <a:p>
            <a:pPr>
              <a:buNone/>
            </a:pPr>
            <a:r>
              <a:rPr lang="de-CH" dirty="0" smtClean="0"/>
              <a:t>luftig,</a:t>
            </a:r>
          </a:p>
          <a:p>
            <a:pPr>
              <a:buNone/>
            </a:pPr>
            <a:r>
              <a:rPr lang="de-CH" dirty="0" smtClean="0"/>
              <a:t>faserig!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7489509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HNW Präsentation HTNW">
  <a:themeElements>
    <a:clrScheme name="FHNW Präsentation HTNW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99CC00"/>
      </a:folHlink>
    </a:clrScheme>
    <a:fontScheme name="FHNW Präsentation HTNW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355600" marR="0" indent="-355600" algn="l" defTabSz="1042988" rtl="0" eaLnBrk="0" fontAlgn="base" latinLnBrk="0" hangingPunct="0">
          <a:lnSpc>
            <a:spcPct val="100000"/>
          </a:lnSpc>
          <a:spcBef>
            <a:spcPts val="1200"/>
          </a:spcBef>
          <a:spcAft>
            <a:spcPct val="0"/>
          </a:spcAft>
          <a:buClrTx/>
          <a:buSzTx/>
          <a:buFontTx/>
          <a:buChar char="•"/>
          <a:tabLst>
            <a:tab pos="355600" algn="l"/>
            <a:tab pos="3224213" algn="l"/>
          </a:tabLst>
          <a:defRPr kumimoji="0" lang="de-C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Arial Unicode MS" pitchFamily="34" charset="-128"/>
            <a:cs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355600" marR="0" indent="-355600" algn="l" defTabSz="1042988" rtl="0" eaLnBrk="0" fontAlgn="base" latinLnBrk="0" hangingPunct="0">
          <a:lnSpc>
            <a:spcPct val="100000"/>
          </a:lnSpc>
          <a:spcBef>
            <a:spcPts val="1200"/>
          </a:spcBef>
          <a:spcAft>
            <a:spcPct val="0"/>
          </a:spcAft>
          <a:buClrTx/>
          <a:buSzTx/>
          <a:buFontTx/>
          <a:buChar char="•"/>
          <a:tabLst>
            <a:tab pos="355600" algn="l"/>
            <a:tab pos="3224213" algn="l"/>
          </a:tabLst>
          <a:defRPr kumimoji="0" lang="de-C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Arial Unicode MS" pitchFamily="34" charset="-128"/>
            <a:cs typeface="Arial Unicode MS" pitchFamily="34" charset="-128"/>
          </a:defRPr>
        </a:defPPr>
      </a:lstStyle>
    </a:lnDef>
  </a:objectDefaults>
  <a:extraClrSchemeLst>
    <a:extraClrScheme>
      <a:clrScheme name="FHNW Präsentation HTNW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HNW Präsentation HTNW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HNW Präsentation HTNW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HNW Präsentation HTNW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HNW Präsentation HTNW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HNW Präsentation HTNW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F:\Dokumente und Einstellungen\Jürg Christener\Anwendungsdaten\Microsoft\Vorlagen\FHNW Präsentation HTNW.pot</Template>
  <TotalTime>0</TotalTime>
  <Words>258</Words>
  <Application>Microsoft Office PowerPoint</Application>
  <PresentationFormat>Benutzerdefiniert</PresentationFormat>
  <Paragraphs>23</Paragraphs>
  <Slides>6</Slides>
  <Notes>6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7" baseType="lpstr">
      <vt:lpstr>FHNW Präsentation HTNW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Fachhochschule Nordwestschweiz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Vertiefungsfach Geographie – Einführung GIS und verwandte Bereiche</dc:title>
  <dc:creator>Lukas Bähler</dc:creator>
  <cp:lastModifiedBy>von Arx Matthias</cp:lastModifiedBy>
  <cp:revision>352</cp:revision>
  <dcterms:created xsi:type="dcterms:W3CDTF">2006-02-12T17:14:18Z</dcterms:created>
  <dcterms:modified xsi:type="dcterms:W3CDTF">2012-07-09T07:32:11Z</dcterms:modified>
</cp:coreProperties>
</file>